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2" r:id="rId2"/>
    <p:sldId id="380" r:id="rId3"/>
    <p:sldId id="365" r:id="rId4"/>
    <p:sldId id="384" r:id="rId5"/>
    <p:sldId id="383" r:id="rId6"/>
    <p:sldId id="393" r:id="rId7"/>
    <p:sldId id="390" r:id="rId8"/>
    <p:sldId id="360" r:id="rId9"/>
    <p:sldId id="392" r:id="rId10"/>
    <p:sldId id="369" r:id="rId11"/>
    <p:sldId id="372" r:id="rId12"/>
    <p:sldId id="373" r:id="rId13"/>
    <p:sldId id="389" r:id="rId14"/>
    <p:sldId id="381" r:id="rId15"/>
    <p:sldId id="388" r:id="rId16"/>
    <p:sldId id="391" r:id="rId17"/>
    <p:sldId id="358" r:id="rId18"/>
    <p:sldId id="375" r:id="rId19"/>
    <p:sldId id="333" r:id="rId20"/>
    <p:sldId id="387" r:id="rId21"/>
  </p:sldIdLst>
  <p:sldSz cx="12192000" cy="6858000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856"/>
    <a:srgbClr val="001132"/>
    <a:srgbClr val="FBDCAF"/>
    <a:srgbClr val="FBD893"/>
    <a:srgbClr val="BDCEEF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0" autoAdjust="0"/>
    <p:restoredTop sz="89880" autoAdjust="0"/>
  </p:normalViewPr>
  <p:slideViewPr>
    <p:cSldViewPr snapToGrid="0">
      <p:cViewPr>
        <p:scale>
          <a:sx n="99" d="100"/>
          <a:sy n="99" d="100"/>
        </p:scale>
        <p:origin x="-1344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FF10D-10BE-4602-A64D-7B6CFF34A9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CF98A67A-B0AC-453A-BCEE-6625E7B9A166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PE" sz="1600" b="1" dirty="0">
              <a:solidFill>
                <a:schemeClr val="bg1"/>
              </a:solidFill>
            </a:rPr>
            <a:t>Reglas claras, razonables, estables y predecibles.</a:t>
          </a:r>
        </a:p>
      </dgm:t>
    </dgm:pt>
    <dgm:pt modelId="{4528A7A7-A189-40F9-99B8-0AFC7CBAC155}" type="parTrans" cxnId="{69545362-4B0B-4AF7-B18B-2791E024BE40}">
      <dgm:prSet/>
      <dgm:spPr/>
      <dgm:t>
        <a:bodyPr/>
        <a:lstStyle/>
        <a:p>
          <a:endParaRPr lang="es-PE" sz="1600" b="1">
            <a:solidFill>
              <a:schemeClr val="bg1"/>
            </a:solidFill>
          </a:endParaRPr>
        </a:p>
      </dgm:t>
    </dgm:pt>
    <dgm:pt modelId="{BDB3BBEB-7CDD-416F-8427-E25FCB620FB3}" type="sibTrans" cxnId="{69545362-4B0B-4AF7-B18B-2791E024BE40}">
      <dgm:prSet/>
      <dgm:spPr/>
      <dgm:t>
        <a:bodyPr/>
        <a:lstStyle/>
        <a:p>
          <a:endParaRPr lang="es-PE" sz="1600" b="1">
            <a:solidFill>
              <a:schemeClr val="bg1"/>
            </a:solidFill>
          </a:endParaRPr>
        </a:p>
      </dgm:t>
    </dgm:pt>
    <dgm:pt modelId="{F3EEDC20-6B1B-477D-8829-1F7D643A8FB9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PE" sz="1600" b="1" dirty="0">
              <a:solidFill>
                <a:schemeClr val="bg1"/>
              </a:solidFill>
            </a:rPr>
            <a:t>Simplificación de procedimientos administrativos.</a:t>
          </a:r>
        </a:p>
      </dgm:t>
    </dgm:pt>
    <dgm:pt modelId="{970F9A2F-E455-4C22-9E4F-33D06468067B}" type="parTrans" cxnId="{C9A2CA7E-15AB-4363-AC55-FFF0C2DA5CA6}">
      <dgm:prSet/>
      <dgm:spPr/>
      <dgm:t>
        <a:bodyPr/>
        <a:lstStyle/>
        <a:p>
          <a:endParaRPr lang="es-PE" sz="1600" b="1">
            <a:solidFill>
              <a:schemeClr val="bg1"/>
            </a:solidFill>
          </a:endParaRPr>
        </a:p>
      </dgm:t>
    </dgm:pt>
    <dgm:pt modelId="{6D74AD1D-E4D4-458F-AD3A-AECD14AE95F9}" type="sibTrans" cxnId="{C9A2CA7E-15AB-4363-AC55-FFF0C2DA5CA6}">
      <dgm:prSet/>
      <dgm:spPr/>
      <dgm:t>
        <a:bodyPr/>
        <a:lstStyle/>
        <a:p>
          <a:endParaRPr lang="es-PE" sz="1600" b="1">
            <a:solidFill>
              <a:schemeClr val="bg1"/>
            </a:solidFill>
          </a:endParaRPr>
        </a:p>
      </dgm:t>
    </dgm:pt>
    <dgm:pt modelId="{9DEA22F0-39B1-4DE0-8A46-09B635CB62F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PE" sz="1600" b="1" dirty="0">
              <a:solidFill>
                <a:schemeClr val="bg1"/>
              </a:solidFill>
            </a:rPr>
            <a:t>Mayor presencia del Estado y mejor ejecución del canon para reducir conflictividad.</a:t>
          </a:r>
        </a:p>
      </dgm:t>
    </dgm:pt>
    <dgm:pt modelId="{AD7EE5D9-3657-4114-B750-5C745F58B269}" type="parTrans" cxnId="{DBE5B77E-5DAF-41F7-9920-19842A81C58E}">
      <dgm:prSet/>
      <dgm:spPr/>
      <dgm:t>
        <a:bodyPr/>
        <a:lstStyle/>
        <a:p>
          <a:endParaRPr lang="es-PE" sz="1600" b="1">
            <a:solidFill>
              <a:schemeClr val="bg1"/>
            </a:solidFill>
          </a:endParaRPr>
        </a:p>
      </dgm:t>
    </dgm:pt>
    <dgm:pt modelId="{2456184D-A526-40CD-BED4-2EDF0A08F30E}" type="sibTrans" cxnId="{DBE5B77E-5DAF-41F7-9920-19842A81C58E}">
      <dgm:prSet/>
      <dgm:spPr/>
      <dgm:t>
        <a:bodyPr/>
        <a:lstStyle/>
        <a:p>
          <a:endParaRPr lang="es-PE" sz="1600" b="1">
            <a:solidFill>
              <a:schemeClr val="bg1"/>
            </a:solidFill>
          </a:endParaRPr>
        </a:p>
      </dgm:t>
    </dgm:pt>
    <dgm:pt modelId="{79D7ABD8-1DC9-438A-90D8-F7379D178C33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PE" sz="1600" b="1" dirty="0">
              <a:solidFill>
                <a:schemeClr val="bg1"/>
              </a:solidFill>
            </a:rPr>
            <a:t>Respetar la ley y los compromisos asumidos.</a:t>
          </a:r>
        </a:p>
      </dgm:t>
    </dgm:pt>
    <dgm:pt modelId="{438A91FF-2B93-4DA1-95AB-095901FF594D}" type="parTrans" cxnId="{264AE133-6DC4-468D-9459-D9E905F48AA1}">
      <dgm:prSet/>
      <dgm:spPr/>
      <dgm:t>
        <a:bodyPr/>
        <a:lstStyle/>
        <a:p>
          <a:endParaRPr lang="es-PE" sz="1600" b="1">
            <a:solidFill>
              <a:schemeClr val="bg1"/>
            </a:solidFill>
          </a:endParaRPr>
        </a:p>
      </dgm:t>
    </dgm:pt>
    <dgm:pt modelId="{3E0A033B-C29B-410F-8200-180258237D10}" type="sibTrans" cxnId="{264AE133-6DC4-468D-9459-D9E905F48AA1}">
      <dgm:prSet/>
      <dgm:spPr/>
      <dgm:t>
        <a:bodyPr/>
        <a:lstStyle/>
        <a:p>
          <a:endParaRPr lang="es-PE" sz="1600" b="1">
            <a:solidFill>
              <a:schemeClr val="bg1"/>
            </a:solidFill>
          </a:endParaRPr>
        </a:p>
      </dgm:t>
    </dgm:pt>
    <dgm:pt modelId="{0904AE2A-BC5C-4192-B74E-D749113377D9}" type="pres">
      <dgm:prSet presAssocID="{103FF10D-10BE-4602-A64D-7B6CFF34A9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F651E56-FBF9-4063-B8F8-CEEA5C50F34B}" type="pres">
      <dgm:prSet presAssocID="{CF98A67A-B0AC-453A-BCEE-6625E7B9A166}" presName="parentLin" presStyleCnt="0"/>
      <dgm:spPr/>
    </dgm:pt>
    <dgm:pt modelId="{3FC45FA8-8DA8-49E4-B65D-2C131794B3A3}" type="pres">
      <dgm:prSet presAssocID="{CF98A67A-B0AC-453A-BCEE-6625E7B9A166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83C28F06-921F-4170-9071-5213D15847D0}" type="pres">
      <dgm:prSet presAssocID="{CF98A67A-B0AC-453A-BCEE-6625E7B9A16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58EA37E-7F94-4D73-AB11-1FE0BA113212}" type="pres">
      <dgm:prSet presAssocID="{CF98A67A-B0AC-453A-BCEE-6625E7B9A166}" presName="negativeSpace" presStyleCnt="0"/>
      <dgm:spPr/>
    </dgm:pt>
    <dgm:pt modelId="{BF779B48-1EF3-4E04-A81C-04D2014207F7}" type="pres">
      <dgm:prSet presAssocID="{CF98A67A-B0AC-453A-BCEE-6625E7B9A166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D08312"/>
          </a:solidFill>
        </a:ln>
      </dgm:spPr>
    </dgm:pt>
    <dgm:pt modelId="{C7854936-5909-4E0F-9DBE-0DBA8DA1EE18}" type="pres">
      <dgm:prSet presAssocID="{BDB3BBEB-7CDD-416F-8427-E25FCB620FB3}" presName="spaceBetweenRectangles" presStyleCnt="0"/>
      <dgm:spPr/>
    </dgm:pt>
    <dgm:pt modelId="{95C2A6B9-0F80-4A2C-8183-CD82A9DB9A19}" type="pres">
      <dgm:prSet presAssocID="{F3EEDC20-6B1B-477D-8829-1F7D643A8FB9}" presName="parentLin" presStyleCnt="0"/>
      <dgm:spPr/>
    </dgm:pt>
    <dgm:pt modelId="{082AC06C-DFDF-435C-BC9D-F98E33B2DD95}" type="pres">
      <dgm:prSet presAssocID="{F3EEDC20-6B1B-477D-8829-1F7D643A8FB9}" presName="parentLeftMargin" presStyleLbl="node1" presStyleIdx="0" presStyleCnt="4"/>
      <dgm:spPr/>
      <dgm:t>
        <a:bodyPr/>
        <a:lstStyle/>
        <a:p>
          <a:endParaRPr lang="es-ES_tradnl"/>
        </a:p>
      </dgm:t>
    </dgm:pt>
    <dgm:pt modelId="{30F3FEA6-A2F2-4170-AAFD-FE79A27EDBB8}" type="pres">
      <dgm:prSet presAssocID="{F3EEDC20-6B1B-477D-8829-1F7D643A8FB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3804D23-DEC8-4B99-BA09-4617B1232924}" type="pres">
      <dgm:prSet presAssocID="{F3EEDC20-6B1B-477D-8829-1F7D643A8FB9}" presName="negativeSpace" presStyleCnt="0"/>
      <dgm:spPr/>
    </dgm:pt>
    <dgm:pt modelId="{3DAC38C2-E477-4F8A-BEC2-5C2BD0333C38}" type="pres">
      <dgm:prSet presAssocID="{F3EEDC20-6B1B-477D-8829-1F7D643A8FB9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D08312"/>
          </a:solidFill>
        </a:ln>
      </dgm:spPr>
    </dgm:pt>
    <dgm:pt modelId="{FC8F43C9-0CAB-48B4-90A1-33A195635C39}" type="pres">
      <dgm:prSet presAssocID="{6D74AD1D-E4D4-458F-AD3A-AECD14AE95F9}" presName="spaceBetweenRectangles" presStyleCnt="0"/>
      <dgm:spPr/>
    </dgm:pt>
    <dgm:pt modelId="{1A094127-EC57-4377-93B8-33E54FA3F547}" type="pres">
      <dgm:prSet presAssocID="{9DEA22F0-39B1-4DE0-8A46-09B635CB62F8}" presName="parentLin" presStyleCnt="0"/>
      <dgm:spPr/>
    </dgm:pt>
    <dgm:pt modelId="{010B07F8-D5C6-4930-A334-2FA3317DC694}" type="pres">
      <dgm:prSet presAssocID="{9DEA22F0-39B1-4DE0-8A46-09B635CB62F8}" presName="parentLeftMargin" presStyleLbl="node1" presStyleIdx="1" presStyleCnt="4"/>
      <dgm:spPr/>
      <dgm:t>
        <a:bodyPr/>
        <a:lstStyle/>
        <a:p>
          <a:endParaRPr lang="es-ES_tradnl"/>
        </a:p>
      </dgm:t>
    </dgm:pt>
    <dgm:pt modelId="{9271A250-A1C7-48DC-9F01-098A69255ABC}" type="pres">
      <dgm:prSet presAssocID="{9DEA22F0-39B1-4DE0-8A46-09B635CB62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3021518-18B3-4408-B4C4-8C33F59F3361}" type="pres">
      <dgm:prSet presAssocID="{9DEA22F0-39B1-4DE0-8A46-09B635CB62F8}" presName="negativeSpace" presStyleCnt="0"/>
      <dgm:spPr/>
    </dgm:pt>
    <dgm:pt modelId="{7A0D5E83-E2AA-42F6-BD26-A7D524D37787}" type="pres">
      <dgm:prSet presAssocID="{9DEA22F0-39B1-4DE0-8A46-09B635CB62F8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D08312"/>
          </a:solidFill>
        </a:ln>
      </dgm:spPr>
    </dgm:pt>
    <dgm:pt modelId="{21BB6E21-8D57-4B03-A092-28617CEB690B}" type="pres">
      <dgm:prSet presAssocID="{2456184D-A526-40CD-BED4-2EDF0A08F30E}" presName="spaceBetweenRectangles" presStyleCnt="0"/>
      <dgm:spPr/>
    </dgm:pt>
    <dgm:pt modelId="{F5B07FC1-C49D-4078-938B-364373C57C4C}" type="pres">
      <dgm:prSet presAssocID="{79D7ABD8-1DC9-438A-90D8-F7379D178C33}" presName="parentLin" presStyleCnt="0"/>
      <dgm:spPr/>
    </dgm:pt>
    <dgm:pt modelId="{4ADB9756-7ADC-4CB8-AD5E-D3B2D59761FE}" type="pres">
      <dgm:prSet presAssocID="{79D7ABD8-1DC9-438A-90D8-F7379D178C33}" presName="parentLeftMargin" presStyleLbl="node1" presStyleIdx="2" presStyleCnt="4"/>
      <dgm:spPr/>
      <dgm:t>
        <a:bodyPr/>
        <a:lstStyle/>
        <a:p>
          <a:endParaRPr lang="es-ES_tradnl"/>
        </a:p>
      </dgm:t>
    </dgm:pt>
    <dgm:pt modelId="{055FC437-70C7-4AC1-A22D-2751EE3C09C5}" type="pres">
      <dgm:prSet presAssocID="{79D7ABD8-1DC9-438A-90D8-F7379D178C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52F99A-B13F-4E74-92BA-D5ADE1133758}" type="pres">
      <dgm:prSet presAssocID="{79D7ABD8-1DC9-438A-90D8-F7379D178C33}" presName="negativeSpace" presStyleCnt="0"/>
      <dgm:spPr/>
    </dgm:pt>
    <dgm:pt modelId="{B017F643-D336-4DFF-8024-ACA3990B37A2}" type="pres">
      <dgm:prSet presAssocID="{79D7ABD8-1DC9-438A-90D8-F7379D178C33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D08312"/>
          </a:solidFill>
        </a:ln>
      </dgm:spPr>
    </dgm:pt>
  </dgm:ptLst>
  <dgm:cxnLst>
    <dgm:cxn modelId="{0A359830-DF47-4D21-88D6-25A76637ECBE}" type="presOf" srcId="{CF98A67A-B0AC-453A-BCEE-6625E7B9A166}" destId="{3FC45FA8-8DA8-49E4-B65D-2C131794B3A3}" srcOrd="0" destOrd="0" presId="urn:microsoft.com/office/officeart/2005/8/layout/list1"/>
    <dgm:cxn modelId="{C9A2CA7E-15AB-4363-AC55-FFF0C2DA5CA6}" srcId="{103FF10D-10BE-4602-A64D-7B6CFF34A939}" destId="{F3EEDC20-6B1B-477D-8829-1F7D643A8FB9}" srcOrd="1" destOrd="0" parTransId="{970F9A2F-E455-4C22-9E4F-33D06468067B}" sibTransId="{6D74AD1D-E4D4-458F-AD3A-AECD14AE95F9}"/>
    <dgm:cxn modelId="{8415BEC9-8AAE-4E82-9456-DD136CF69977}" type="presOf" srcId="{F3EEDC20-6B1B-477D-8829-1F7D643A8FB9}" destId="{30F3FEA6-A2F2-4170-AAFD-FE79A27EDBB8}" srcOrd="1" destOrd="0" presId="urn:microsoft.com/office/officeart/2005/8/layout/list1"/>
    <dgm:cxn modelId="{3AFD01C6-9CCF-4DAB-9104-65C59E2365EE}" type="presOf" srcId="{79D7ABD8-1DC9-438A-90D8-F7379D178C33}" destId="{4ADB9756-7ADC-4CB8-AD5E-D3B2D59761FE}" srcOrd="0" destOrd="0" presId="urn:microsoft.com/office/officeart/2005/8/layout/list1"/>
    <dgm:cxn modelId="{ED8F9156-9F3C-4759-A871-DE67A6774BF8}" type="presOf" srcId="{9DEA22F0-39B1-4DE0-8A46-09B635CB62F8}" destId="{010B07F8-D5C6-4930-A334-2FA3317DC694}" srcOrd="0" destOrd="0" presId="urn:microsoft.com/office/officeart/2005/8/layout/list1"/>
    <dgm:cxn modelId="{46EF7E5C-3048-435C-9AFB-A1AEA364DA02}" type="presOf" srcId="{F3EEDC20-6B1B-477D-8829-1F7D643A8FB9}" destId="{082AC06C-DFDF-435C-BC9D-F98E33B2DD95}" srcOrd="0" destOrd="0" presId="urn:microsoft.com/office/officeart/2005/8/layout/list1"/>
    <dgm:cxn modelId="{264AE133-6DC4-468D-9459-D9E905F48AA1}" srcId="{103FF10D-10BE-4602-A64D-7B6CFF34A939}" destId="{79D7ABD8-1DC9-438A-90D8-F7379D178C33}" srcOrd="3" destOrd="0" parTransId="{438A91FF-2B93-4DA1-95AB-095901FF594D}" sibTransId="{3E0A033B-C29B-410F-8200-180258237D10}"/>
    <dgm:cxn modelId="{A285E0A2-6FB5-4E27-8609-EF6D68BFBC13}" type="presOf" srcId="{79D7ABD8-1DC9-438A-90D8-F7379D178C33}" destId="{055FC437-70C7-4AC1-A22D-2751EE3C09C5}" srcOrd="1" destOrd="0" presId="urn:microsoft.com/office/officeart/2005/8/layout/list1"/>
    <dgm:cxn modelId="{B0DF526A-6C14-4B60-9E54-3230C35A5C03}" type="presOf" srcId="{CF98A67A-B0AC-453A-BCEE-6625E7B9A166}" destId="{83C28F06-921F-4170-9071-5213D15847D0}" srcOrd="1" destOrd="0" presId="urn:microsoft.com/office/officeart/2005/8/layout/list1"/>
    <dgm:cxn modelId="{69545362-4B0B-4AF7-B18B-2791E024BE40}" srcId="{103FF10D-10BE-4602-A64D-7B6CFF34A939}" destId="{CF98A67A-B0AC-453A-BCEE-6625E7B9A166}" srcOrd="0" destOrd="0" parTransId="{4528A7A7-A189-40F9-99B8-0AFC7CBAC155}" sibTransId="{BDB3BBEB-7CDD-416F-8427-E25FCB620FB3}"/>
    <dgm:cxn modelId="{B970437D-B244-4FA5-8BDB-C88AD5E69135}" type="presOf" srcId="{103FF10D-10BE-4602-A64D-7B6CFF34A939}" destId="{0904AE2A-BC5C-4192-B74E-D749113377D9}" srcOrd="0" destOrd="0" presId="urn:microsoft.com/office/officeart/2005/8/layout/list1"/>
    <dgm:cxn modelId="{C81BBEBB-9EC7-440C-99AA-FCF0A52DF9D1}" type="presOf" srcId="{9DEA22F0-39B1-4DE0-8A46-09B635CB62F8}" destId="{9271A250-A1C7-48DC-9F01-098A69255ABC}" srcOrd="1" destOrd="0" presId="urn:microsoft.com/office/officeart/2005/8/layout/list1"/>
    <dgm:cxn modelId="{DBE5B77E-5DAF-41F7-9920-19842A81C58E}" srcId="{103FF10D-10BE-4602-A64D-7B6CFF34A939}" destId="{9DEA22F0-39B1-4DE0-8A46-09B635CB62F8}" srcOrd="2" destOrd="0" parTransId="{AD7EE5D9-3657-4114-B750-5C745F58B269}" sibTransId="{2456184D-A526-40CD-BED4-2EDF0A08F30E}"/>
    <dgm:cxn modelId="{4982176A-C11F-4365-A44F-00E05514911D}" type="presParOf" srcId="{0904AE2A-BC5C-4192-B74E-D749113377D9}" destId="{1F651E56-FBF9-4063-B8F8-CEEA5C50F34B}" srcOrd="0" destOrd="0" presId="urn:microsoft.com/office/officeart/2005/8/layout/list1"/>
    <dgm:cxn modelId="{6BBFD055-CF96-4F95-83B3-8019F07C6206}" type="presParOf" srcId="{1F651E56-FBF9-4063-B8F8-CEEA5C50F34B}" destId="{3FC45FA8-8DA8-49E4-B65D-2C131794B3A3}" srcOrd="0" destOrd="0" presId="urn:microsoft.com/office/officeart/2005/8/layout/list1"/>
    <dgm:cxn modelId="{543582FA-E18E-4334-A737-DF5599B95F25}" type="presParOf" srcId="{1F651E56-FBF9-4063-B8F8-CEEA5C50F34B}" destId="{83C28F06-921F-4170-9071-5213D15847D0}" srcOrd="1" destOrd="0" presId="urn:microsoft.com/office/officeart/2005/8/layout/list1"/>
    <dgm:cxn modelId="{62DEC950-52D6-42C4-A0E2-B3D374D4F3F5}" type="presParOf" srcId="{0904AE2A-BC5C-4192-B74E-D749113377D9}" destId="{458EA37E-7F94-4D73-AB11-1FE0BA113212}" srcOrd="1" destOrd="0" presId="urn:microsoft.com/office/officeart/2005/8/layout/list1"/>
    <dgm:cxn modelId="{53404415-B881-45A7-96D4-1AF89012C695}" type="presParOf" srcId="{0904AE2A-BC5C-4192-B74E-D749113377D9}" destId="{BF779B48-1EF3-4E04-A81C-04D2014207F7}" srcOrd="2" destOrd="0" presId="urn:microsoft.com/office/officeart/2005/8/layout/list1"/>
    <dgm:cxn modelId="{9F7A6ED8-093D-4879-948C-B9D05F412ECD}" type="presParOf" srcId="{0904AE2A-BC5C-4192-B74E-D749113377D9}" destId="{C7854936-5909-4E0F-9DBE-0DBA8DA1EE18}" srcOrd="3" destOrd="0" presId="urn:microsoft.com/office/officeart/2005/8/layout/list1"/>
    <dgm:cxn modelId="{D1D1473C-D21A-418B-B182-65C98841096E}" type="presParOf" srcId="{0904AE2A-BC5C-4192-B74E-D749113377D9}" destId="{95C2A6B9-0F80-4A2C-8183-CD82A9DB9A19}" srcOrd="4" destOrd="0" presId="urn:microsoft.com/office/officeart/2005/8/layout/list1"/>
    <dgm:cxn modelId="{2333DFBF-93B5-440F-8EFC-3AAAA4D61DEB}" type="presParOf" srcId="{95C2A6B9-0F80-4A2C-8183-CD82A9DB9A19}" destId="{082AC06C-DFDF-435C-BC9D-F98E33B2DD95}" srcOrd="0" destOrd="0" presId="urn:microsoft.com/office/officeart/2005/8/layout/list1"/>
    <dgm:cxn modelId="{B442BBB6-B4B9-4C1C-B4AA-B0328B11AD2F}" type="presParOf" srcId="{95C2A6B9-0F80-4A2C-8183-CD82A9DB9A19}" destId="{30F3FEA6-A2F2-4170-AAFD-FE79A27EDBB8}" srcOrd="1" destOrd="0" presId="urn:microsoft.com/office/officeart/2005/8/layout/list1"/>
    <dgm:cxn modelId="{D4279D2D-0DA4-4F28-AEB9-FD8B6820F3BF}" type="presParOf" srcId="{0904AE2A-BC5C-4192-B74E-D749113377D9}" destId="{13804D23-DEC8-4B99-BA09-4617B1232924}" srcOrd="5" destOrd="0" presId="urn:microsoft.com/office/officeart/2005/8/layout/list1"/>
    <dgm:cxn modelId="{7D071BE9-2163-41EB-8C7A-E655ACFFF0E9}" type="presParOf" srcId="{0904AE2A-BC5C-4192-B74E-D749113377D9}" destId="{3DAC38C2-E477-4F8A-BEC2-5C2BD0333C38}" srcOrd="6" destOrd="0" presId="urn:microsoft.com/office/officeart/2005/8/layout/list1"/>
    <dgm:cxn modelId="{C5F12362-281C-4C97-BB52-050234060835}" type="presParOf" srcId="{0904AE2A-BC5C-4192-B74E-D749113377D9}" destId="{FC8F43C9-0CAB-48B4-90A1-33A195635C39}" srcOrd="7" destOrd="0" presId="urn:microsoft.com/office/officeart/2005/8/layout/list1"/>
    <dgm:cxn modelId="{CB4EDC52-91AF-481D-A83D-C2AE4EF847ED}" type="presParOf" srcId="{0904AE2A-BC5C-4192-B74E-D749113377D9}" destId="{1A094127-EC57-4377-93B8-33E54FA3F547}" srcOrd="8" destOrd="0" presId="urn:microsoft.com/office/officeart/2005/8/layout/list1"/>
    <dgm:cxn modelId="{C9A694CC-B06E-462D-BF27-2E917184D415}" type="presParOf" srcId="{1A094127-EC57-4377-93B8-33E54FA3F547}" destId="{010B07F8-D5C6-4930-A334-2FA3317DC694}" srcOrd="0" destOrd="0" presId="urn:microsoft.com/office/officeart/2005/8/layout/list1"/>
    <dgm:cxn modelId="{FB52B331-B718-4D6B-93BB-03A68DEBDA78}" type="presParOf" srcId="{1A094127-EC57-4377-93B8-33E54FA3F547}" destId="{9271A250-A1C7-48DC-9F01-098A69255ABC}" srcOrd="1" destOrd="0" presId="urn:microsoft.com/office/officeart/2005/8/layout/list1"/>
    <dgm:cxn modelId="{1354141D-81E8-4659-9C07-F5C7C8D770AE}" type="presParOf" srcId="{0904AE2A-BC5C-4192-B74E-D749113377D9}" destId="{03021518-18B3-4408-B4C4-8C33F59F3361}" srcOrd="9" destOrd="0" presId="urn:microsoft.com/office/officeart/2005/8/layout/list1"/>
    <dgm:cxn modelId="{C764F210-AEEA-43A5-A6F1-06ADAA7F518D}" type="presParOf" srcId="{0904AE2A-BC5C-4192-B74E-D749113377D9}" destId="{7A0D5E83-E2AA-42F6-BD26-A7D524D37787}" srcOrd="10" destOrd="0" presId="urn:microsoft.com/office/officeart/2005/8/layout/list1"/>
    <dgm:cxn modelId="{98DE3F0B-9243-4916-A63F-7C945BFA2B9B}" type="presParOf" srcId="{0904AE2A-BC5C-4192-B74E-D749113377D9}" destId="{21BB6E21-8D57-4B03-A092-28617CEB690B}" srcOrd="11" destOrd="0" presId="urn:microsoft.com/office/officeart/2005/8/layout/list1"/>
    <dgm:cxn modelId="{8CB556DC-3144-4132-9954-0172E32DADA5}" type="presParOf" srcId="{0904AE2A-BC5C-4192-B74E-D749113377D9}" destId="{F5B07FC1-C49D-4078-938B-364373C57C4C}" srcOrd="12" destOrd="0" presId="urn:microsoft.com/office/officeart/2005/8/layout/list1"/>
    <dgm:cxn modelId="{DF3D9EAE-A957-4DC5-BDC3-0C657DBBC228}" type="presParOf" srcId="{F5B07FC1-C49D-4078-938B-364373C57C4C}" destId="{4ADB9756-7ADC-4CB8-AD5E-D3B2D59761FE}" srcOrd="0" destOrd="0" presId="urn:microsoft.com/office/officeart/2005/8/layout/list1"/>
    <dgm:cxn modelId="{BA3126A5-3D05-4407-85DC-82AB315882A8}" type="presParOf" srcId="{F5B07FC1-C49D-4078-938B-364373C57C4C}" destId="{055FC437-70C7-4AC1-A22D-2751EE3C09C5}" srcOrd="1" destOrd="0" presId="urn:microsoft.com/office/officeart/2005/8/layout/list1"/>
    <dgm:cxn modelId="{D43181FF-969A-4A8B-B342-8C9139C1C173}" type="presParOf" srcId="{0904AE2A-BC5C-4192-B74E-D749113377D9}" destId="{8152F99A-B13F-4E74-92BA-D5ADE1133758}" srcOrd="13" destOrd="0" presId="urn:microsoft.com/office/officeart/2005/8/layout/list1"/>
    <dgm:cxn modelId="{141D7124-0ED3-4771-B4E2-D1688DD4AA0D}" type="presParOf" srcId="{0904AE2A-BC5C-4192-B74E-D749113377D9}" destId="{B017F643-D336-4DFF-8024-ACA3990B37A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FF10D-10BE-4602-A64D-7B6CFF34A9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A31A9A5-2EAC-403B-B378-79BCC23C5C85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PE" altLang="es-PE" sz="1600" b="1" dirty="0">
              <a:ea typeface="ＭＳ Ｐゴシック" panose="020B0600070205080204" pitchFamily="34" charset="-128"/>
            </a:rPr>
            <a:t>Mejorar la percepción pública y relacionamiento con grupos de interés.</a:t>
          </a:r>
          <a:endParaRPr lang="es-PE" sz="1600" b="1" dirty="0">
            <a:solidFill>
              <a:schemeClr val="bg1"/>
            </a:solidFill>
          </a:endParaRPr>
        </a:p>
      </dgm:t>
    </dgm:pt>
    <dgm:pt modelId="{87D0F1CE-667E-48B4-B8FB-FD6B1A31D823}" type="parTrans" cxnId="{EFA6FA24-E0A8-4100-9A21-29C1EA8C879A}">
      <dgm:prSet/>
      <dgm:spPr/>
      <dgm:t>
        <a:bodyPr/>
        <a:lstStyle/>
        <a:p>
          <a:endParaRPr lang="es-PE" sz="1600"/>
        </a:p>
      </dgm:t>
    </dgm:pt>
    <dgm:pt modelId="{C144671C-6F9D-4D1D-BEDD-ACE1E2554783}" type="sibTrans" cxnId="{EFA6FA24-E0A8-4100-9A21-29C1EA8C879A}">
      <dgm:prSet/>
      <dgm:spPr/>
      <dgm:t>
        <a:bodyPr/>
        <a:lstStyle/>
        <a:p>
          <a:endParaRPr lang="es-PE" sz="1600"/>
        </a:p>
      </dgm:t>
    </dgm:pt>
    <dgm:pt modelId="{417A926B-0F91-4F79-B6AD-7FA808334AF1}">
      <dgm:prSet custT="1"/>
      <dgm:spPr>
        <a:ln>
          <a:solidFill>
            <a:srgbClr val="D08312"/>
          </a:solidFill>
        </a:ln>
      </dgm:spPr>
      <dgm:t>
        <a:bodyPr/>
        <a:lstStyle/>
        <a:p>
          <a:endParaRPr lang="es-PE" altLang="es-PE" sz="1600" dirty="0">
            <a:ea typeface="ＭＳ Ｐゴシック" panose="020B0600070205080204" pitchFamily="34" charset="-128"/>
          </a:endParaRPr>
        </a:p>
      </dgm:t>
    </dgm:pt>
    <dgm:pt modelId="{0FCACFE9-8E07-44D1-A2EB-682FDBA82BB9}" type="parTrans" cxnId="{049B282B-A448-4CDE-97B9-03B7FD5FC49A}">
      <dgm:prSet/>
      <dgm:spPr/>
      <dgm:t>
        <a:bodyPr/>
        <a:lstStyle/>
        <a:p>
          <a:endParaRPr lang="es-PE" sz="1600"/>
        </a:p>
      </dgm:t>
    </dgm:pt>
    <dgm:pt modelId="{40CAFEC8-0C26-4603-AAEF-CE2AC51CD441}" type="sibTrans" cxnId="{049B282B-A448-4CDE-97B9-03B7FD5FC49A}">
      <dgm:prSet/>
      <dgm:spPr/>
      <dgm:t>
        <a:bodyPr/>
        <a:lstStyle/>
        <a:p>
          <a:endParaRPr lang="es-PE" sz="1600"/>
        </a:p>
      </dgm:t>
    </dgm:pt>
    <dgm:pt modelId="{47541626-08C9-4C9B-B869-4D9EF602C0E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PE" altLang="es-PE" sz="1600" b="1" dirty="0">
              <a:ea typeface="ＭＳ Ｐゴシック" panose="020B0600070205080204" pitchFamily="34" charset="-128"/>
            </a:rPr>
            <a:t>Apoyar gestión de las autoridades subnacionales para optimizar uso de sus recursos en beneficio de la población.</a:t>
          </a:r>
        </a:p>
      </dgm:t>
    </dgm:pt>
    <dgm:pt modelId="{90B3EFD6-AEF2-4A61-B638-15E8341649BF}" type="parTrans" cxnId="{0733B81A-D8DB-42E5-A6DE-FB316C9987AC}">
      <dgm:prSet/>
      <dgm:spPr/>
      <dgm:t>
        <a:bodyPr/>
        <a:lstStyle/>
        <a:p>
          <a:endParaRPr lang="es-PE" sz="1600"/>
        </a:p>
      </dgm:t>
    </dgm:pt>
    <dgm:pt modelId="{28423807-1226-44AD-B4F4-A203F47D28BB}" type="sibTrans" cxnId="{0733B81A-D8DB-42E5-A6DE-FB316C9987AC}">
      <dgm:prSet/>
      <dgm:spPr/>
      <dgm:t>
        <a:bodyPr/>
        <a:lstStyle/>
        <a:p>
          <a:endParaRPr lang="es-PE" sz="1600"/>
        </a:p>
      </dgm:t>
    </dgm:pt>
    <dgm:pt modelId="{79BFD0C5-C48E-4772-B44F-52727148AE0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PE" altLang="es-PE" sz="1600" b="1" dirty="0">
              <a:ea typeface="ＭＳ Ｐゴシック" panose="020B0600070205080204" pitchFamily="34" charset="-128"/>
            </a:rPr>
            <a:t>Reforzar las buenas prácticas en temas ambientales, sociales y laborales.</a:t>
          </a:r>
        </a:p>
      </dgm:t>
    </dgm:pt>
    <dgm:pt modelId="{A5818B9D-FBF8-4C3B-8066-43253C65DFC9}" type="parTrans" cxnId="{D48B8D4A-E1D4-4072-A351-719759858A06}">
      <dgm:prSet/>
      <dgm:spPr/>
      <dgm:t>
        <a:bodyPr/>
        <a:lstStyle/>
        <a:p>
          <a:endParaRPr lang="es-PE" sz="1600"/>
        </a:p>
      </dgm:t>
    </dgm:pt>
    <dgm:pt modelId="{6C79DD9A-39BA-4D84-9B54-678460CA252C}" type="sibTrans" cxnId="{D48B8D4A-E1D4-4072-A351-719759858A06}">
      <dgm:prSet/>
      <dgm:spPr/>
      <dgm:t>
        <a:bodyPr/>
        <a:lstStyle/>
        <a:p>
          <a:endParaRPr lang="es-PE" sz="1600"/>
        </a:p>
      </dgm:t>
    </dgm:pt>
    <dgm:pt modelId="{0904AE2A-BC5C-4192-B74E-D749113377D9}" type="pres">
      <dgm:prSet presAssocID="{103FF10D-10BE-4602-A64D-7B6CFF34A9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8BA73B5-0CC6-4E26-815D-9441919A9ACE}" type="pres">
      <dgm:prSet presAssocID="{6A31A9A5-2EAC-403B-B378-79BCC23C5C85}" presName="parentLin" presStyleCnt="0"/>
      <dgm:spPr/>
    </dgm:pt>
    <dgm:pt modelId="{2C05DCA1-369F-4192-9983-2B0BED2805C4}" type="pres">
      <dgm:prSet presAssocID="{6A31A9A5-2EAC-403B-B378-79BCC23C5C85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385D20E4-AF31-484C-B75F-95A5BE748D14}" type="pres">
      <dgm:prSet presAssocID="{6A31A9A5-2EAC-403B-B378-79BCC23C5C85}" presName="parentText" presStyleLbl="node1" presStyleIdx="0" presStyleCnt="3" custScaleX="11884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6154A5C-7644-4896-9A58-76CD433F63CD}" type="pres">
      <dgm:prSet presAssocID="{6A31A9A5-2EAC-403B-B378-79BCC23C5C85}" presName="negativeSpace" presStyleCnt="0"/>
      <dgm:spPr/>
    </dgm:pt>
    <dgm:pt modelId="{F45D71D6-318E-4575-8048-5D9656A716A8}" type="pres">
      <dgm:prSet presAssocID="{6A31A9A5-2EAC-403B-B378-79BCC23C5C8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3D6A6DB-A669-420D-8EEF-00D09A27D4AA}" type="pres">
      <dgm:prSet presAssocID="{C144671C-6F9D-4D1D-BEDD-ACE1E2554783}" presName="spaceBetweenRectangles" presStyleCnt="0"/>
      <dgm:spPr/>
    </dgm:pt>
    <dgm:pt modelId="{3972817D-BDE9-4B97-803B-EF0D40B9B4DB}" type="pres">
      <dgm:prSet presAssocID="{47541626-08C9-4C9B-B869-4D9EF602C0ED}" presName="parentLin" presStyleCnt="0"/>
      <dgm:spPr/>
    </dgm:pt>
    <dgm:pt modelId="{31BE9473-F76A-4914-9D5B-62B3C2D9BE79}" type="pres">
      <dgm:prSet presAssocID="{47541626-08C9-4C9B-B869-4D9EF602C0ED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6984DD16-5A8B-4881-84FB-319133C209BF}" type="pres">
      <dgm:prSet presAssocID="{47541626-08C9-4C9B-B869-4D9EF602C0ED}" presName="parentText" presStyleLbl="node1" presStyleIdx="1" presStyleCnt="3" custScaleX="118846" custScaleY="13257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88B228A-ED47-4C10-8363-CFE216EB76BD}" type="pres">
      <dgm:prSet presAssocID="{47541626-08C9-4C9B-B869-4D9EF602C0ED}" presName="negativeSpace" presStyleCnt="0"/>
      <dgm:spPr/>
    </dgm:pt>
    <dgm:pt modelId="{115AA4D9-2220-4C24-8755-A0990379F911}" type="pres">
      <dgm:prSet presAssocID="{47541626-08C9-4C9B-B869-4D9EF602C0ED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D08312"/>
          </a:solidFill>
        </a:ln>
      </dgm:spPr>
    </dgm:pt>
    <dgm:pt modelId="{A07A058F-DFC7-4B15-A15B-DAF3A19B8DAC}" type="pres">
      <dgm:prSet presAssocID="{28423807-1226-44AD-B4F4-A203F47D28BB}" presName="spaceBetweenRectangles" presStyleCnt="0"/>
      <dgm:spPr/>
    </dgm:pt>
    <dgm:pt modelId="{B2D9028B-C80A-4D31-8F07-3DF514EF2E69}" type="pres">
      <dgm:prSet presAssocID="{79BFD0C5-C48E-4772-B44F-52727148AE0E}" presName="parentLin" presStyleCnt="0"/>
      <dgm:spPr/>
    </dgm:pt>
    <dgm:pt modelId="{F6461158-AF93-4B80-AC55-C94573C7438D}" type="pres">
      <dgm:prSet presAssocID="{79BFD0C5-C48E-4772-B44F-52727148AE0E}" presName="parentLeftMargin" presStyleLbl="node1" presStyleIdx="1" presStyleCnt="3"/>
      <dgm:spPr/>
      <dgm:t>
        <a:bodyPr/>
        <a:lstStyle/>
        <a:p>
          <a:endParaRPr lang="es-ES_tradnl"/>
        </a:p>
      </dgm:t>
    </dgm:pt>
    <dgm:pt modelId="{409C3CA8-1E60-499D-9AD8-81469DC524E0}" type="pres">
      <dgm:prSet presAssocID="{79BFD0C5-C48E-4772-B44F-52727148AE0E}" presName="parentText" presStyleLbl="node1" presStyleIdx="2" presStyleCnt="3" custScaleX="11884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EB9A370-69FB-4A4F-9D11-622284EF778C}" type="pres">
      <dgm:prSet presAssocID="{79BFD0C5-C48E-4772-B44F-52727148AE0E}" presName="negativeSpace" presStyleCnt="0"/>
      <dgm:spPr/>
    </dgm:pt>
    <dgm:pt modelId="{C16A48B4-377C-443B-8700-9FFF6186C4CC}" type="pres">
      <dgm:prSet presAssocID="{79BFD0C5-C48E-4772-B44F-52727148AE0E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D08312"/>
          </a:solidFill>
        </a:ln>
      </dgm:spPr>
    </dgm:pt>
  </dgm:ptLst>
  <dgm:cxnLst>
    <dgm:cxn modelId="{EFA6FA24-E0A8-4100-9A21-29C1EA8C879A}" srcId="{103FF10D-10BE-4602-A64D-7B6CFF34A939}" destId="{6A31A9A5-2EAC-403B-B378-79BCC23C5C85}" srcOrd="0" destOrd="0" parTransId="{87D0F1CE-667E-48B4-B8FB-FD6B1A31D823}" sibTransId="{C144671C-6F9D-4D1D-BEDD-ACE1E2554783}"/>
    <dgm:cxn modelId="{8A05EC15-9485-4BDC-BA09-C00326160891}" type="presOf" srcId="{79BFD0C5-C48E-4772-B44F-52727148AE0E}" destId="{F6461158-AF93-4B80-AC55-C94573C7438D}" srcOrd="0" destOrd="0" presId="urn:microsoft.com/office/officeart/2005/8/layout/list1"/>
    <dgm:cxn modelId="{8BD24E0C-ADCD-4B3B-B767-B98ED9346144}" type="presOf" srcId="{103FF10D-10BE-4602-A64D-7B6CFF34A939}" destId="{0904AE2A-BC5C-4192-B74E-D749113377D9}" srcOrd="0" destOrd="0" presId="urn:microsoft.com/office/officeart/2005/8/layout/list1"/>
    <dgm:cxn modelId="{CDF490C1-BCDA-4EC7-AF46-6264D4125740}" type="presOf" srcId="{417A926B-0F91-4F79-B6AD-7FA808334AF1}" destId="{F45D71D6-318E-4575-8048-5D9656A716A8}" srcOrd="0" destOrd="0" presId="urn:microsoft.com/office/officeart/2005/8/layout/list1"/>
    <dgm:cxn modelId="{47DF4689-72D5-4525-AA53-D15CDE280A5A}" type="presOf" srcId="{47541626-08C9-4C9B-B869-4D9EF602C0ED}" destId="{6984DD16-5A8B-4881-84FB-319133C209BF}" srcOrd="1" destOrd="0" presId="urn:microsoft.com/office/officeart/2005/8/layout/list1"/>
    <dgm:cxn modelId="{0733B81A-D8DB-42E5-A6DE-FB316C9987AC}" srcId="{103FF10D-10BE-4602-A64D-7B6CFF34A939}" destId="{47541626-08C9-4C9B-B869-4D9EF602C0ED}" srcOrd="1" destOrd="0" parTransId="{90B3EFD6-AEF2-4A61-B638-15E8341649BF}" sibTransId="{28423807-1226-44AD-B4F4-A203F47D28BB}"/>
    <dgm:cxn modelId="{D48B8D4A-E1D4-4072-A351-719759858A06}" srcId="{103FF10D-10BE-4602-A64D-7B6CFF34A939}" destId="{79BFD0C5-C48E-4772-B44F-52727148AE0E}" srcOrd="2" destOrd="0" parTransId="{A5818B9D-FBF8-4C3B-8066-43253C65DFC9}" sibTransId="{6C79DD9A-39BA-4D84-9B54-678460CA252C}"/>
    <dgm:cxn modelId="{275F6D88-A96B-488C-B78A-5A05D94B3042}" type="presOf" srcId="{47541626-08C9-4C9B-B869-4D9EF602C0ED}" destId="{31BE9473-F76A-4914-9D5B-62B3C2D9BE79}" srcOrd="0" destOrd="0" presId="urn:microsoft.com/office/officeart/2005/8/layout/list1"/>
    <dgm:cxn modelId="{C9DBC985-19F2-402A-AA1A-19BECD9A9F60}" type="presOf" srcId="{79BFD0C5-C48E-4772-B44F-52727148AE0E}" destId="{409C3CA8-1E60-499D-9AD8-81469DC524E0}" srcOrd="1" destOrd="0" presId="urn:microsoft.com/office/officeart/2005/8/layout/list1"/>
    <dgm:cxn modelId="{049B282B-A448-4CDE-97B9-03B7FD5FC49A}" srcId="{6A31A9A5-2EAC-403B-B378-79BCC23C5C85}" destId="{417A926B-0F91-4F79-B6AD-7FA808334AF1}" srcOrd="0" destOrd="0" parTransId="{0FCACFE9-8E07-44D1-A2EB-682FDBA82BB9}" sibTransId="{40CAFEC8-0C26-4603-AAEF-CE2AC51CD441}"/>
    <dgm:cxn modelId="{8385A91E-AC88-406E-902F-F4C65AAB8A3D}" type="presOf" srcId="{6A31A9A5-2EAC-403B-B378-79BCC23C5C85}" destId="{2C05DCA1-369F-4192-9983-2B0BED2805C4}" srcOrd="0" destOrd="0" presId="urn:microsoft.com/office/officeart/2005/8/layout/list1"/>
    <dgm:cxn modelId="{B36EB7C3-76B5-439F-8A61-D400FC6FF4C8}" type="presOf" srcId="{6A31A9A5-2EAC-403B-B378-79BCC23C5C85}" destId="{385D20E4-AF31-484C-B75F-95A5BE748D14}" srcOrd="1" destOrd="0" presId="urn:microsoft.com/office/officeart/2005/8/layout/list1"/>
    <dgm:cxn modelId="{6B112539-DFC5-42B7-9421-C7F61AD547B4}" type="presParOf" srcId="{0904AE2A-BC5C-4192-B74E-D749113377D9}" destId="{D8BA73B5-0CC6-4E26-815D-9441919A9ACE}" srcOrd="0" destOrd="0" presId="urn:microsoft.com/office/officeart/2005/8/layout/list1"/>
    <dgm:cxn modelId="{E3F674DC-9D61-4414-8EF2-57C2D43264F0}" type="presParOf" srcId="{D8BA73B5-0CC6-4E26-815D-9441919A9ACE}" destId="{2C05DCA1-369F-4192-9983-2B0BED2805C4}" srcOrd="0" destOrd="0" presId="urn:microsoft.com/office/officeart/2005/8/layout/list1"/>
    <dgm:cxn modelId="{8E6078D4-143A-4605-9BCF-1799BB66F96B}" type="presParOf" srcId="{D8BA73B5-0CC6-4E26-815D-9441919A9ACE}" destId="{385D20E4-AF31-484C-B75F-95A5BE748D14}" srcOrd="1" destOrd="0" presId="urn:microsoft.com/office/officeart/2005/8/layout/list1"/>
    <dgm:cxn modelId="{13402444-9662-4D17-8E93-044956919CA3}" type="presParOf" srcId="{0904AE2A-BC5C-4192-B74E-D749113377D9}" destId="{C6154A5C-7644-4896-9A58-76CD433F63CD}" srcOrd="1" destOrd="0" presId="urn:microsoft.com/office/officeart/2005/8/layout/list1"/>
    <dgm:cxn modelId="{3347BA14-87A4-41AA-815B-CC798536C973}" type="presParOf" srcId="{0904AE2A-BC5C-4192-B74E-D749113377D9}" destId="{F45D71D6-318E-4575-8048-5D9656A716A8}" srcOrd="2" destOrd="0" presId="urn:microsoft.com/office/officeart/2005/8/layout/list1"/>
    <dgm:cxn modelId="{30EF82A5-192E-443B-B3A0-28CD93B9CCB1}" type="presParOf" srcId="{0904AE2A-BC5C-4192-B74E-D749113377D9}" destId="{C3D6A6DB-A669-420D-8EEF-00D09A27D4AA}" srcOrd="3" destOrd="0" presId="urn:microsoft.com/office/officeart/2005/8/layout/list1"/>
    <dgm:cxn modelId="{8C96E1AF-71C4-4EBD-8434-F3C6E6DA7606}" type="presParOf" srcId="{0904AE2A-BC5C-4192-B74E-D749113377D9}" destId="{3972817D-BDE9-4B97-803B-EF0D40B9B4DB}" srcOrd="4" destOrd="0" presId="urn:microsoft.com/office/officeart/2005/8/layout/list1"/>
    <dgm:cxn modelId="{7653DD0D-20AB-4189-B382-321F6C9497CB}" type="presParOf" srcId="{3972817D-BDE9-4B97-803B-EF0D40B9B4DB}" destId="{31BE9473-F76A-4914-9D5B-62B3C2D9BE79}" srcOrd="0" destOrd="0" presId="urn:microsoft.com/office/officeart/2005/8/layout/list1"/>
    <dgm:cxn modelId="{03686348-39D1-4A5A-B3CA-D78368936408}" type="presParOf" srcId="{3972817D-BDE9-4B97-803B-EF0D40B9B4DB}" destId="{6984DD16-5A8B-4881-84FB-319133C209BF}" srcOrd="1" destOrd="0" presId="urn:microsoft.com/office/officeart/2005/8/layout/list1"/>
    <dgm:cxn modelId="{136F44B3-E202-4527-A861-C3DEF68C491F}" type="presParOf" srcId="{0904AE2A-BC5C-4192-B74E-D749113377D9}" destId="{888B228A-ED47-4C10-8363-CFE216EB76BD}" srcOrd="5" destOrd="0" presId="urn:microsoft.com/office/officeart/2005/8/layout/list1"/>
    <dgm:cxn modelId="{CDC26438-FA75-4422-9AE3-F2AE02E652CA}" type="presParOf" srcId="{0904AE2A-BC5C-4192-B74E-D749113377D9}" destId="{115AA4D9-2220-4C24-8755-A0990379F911}" srcOrd="6" destOrd="0" presId="urn:microsoft.com/office/officeart/2005/8/layout/list1"/>
    <dgm:cxn modelId="{A2BFF64E-D7A7-4B86-91A3-D0D7D853D3A3}" type="presParOf" srcId="{0904AE2A-BC5C-4192-B74E-D749113377D9}" destId="{A07A058F-DFC7-4B15-A15B-DAF3A19B8DAC}" srcOrd="7" destOrd="0" presId="urn:microsoft.com/office/officeart/2005/8/layout/list1"/>
    <dgm:cxn modelId="{B24A19C8-5D86-46BD-ABB4-7CFB24563D8B}" type="presParOf" srcId="{0904AE2A-BC5C-4192-B74E-D749113377D9}" destId="{B2D9028B-C80A-4D31-8F07-3DF514EF2E69}" srcOrd="8" destOrd="0" presId="urn:microsoft.com/office/officeart/2005/8/layout/list1"/>
    <dgm:cxn modelId="{10D06BD7-7180-4E90-8CF8-AD38C6B47D8C}" type="presParOf" srcId="{B2D9028B-C80A-4D31-8F07-3DF514EF2E69}" destId="{F6461158-AF93-4B80-AC55-C94573C7438D}" srcOrd="0" destOrd="0" presId="urn:microsoft.com/office/officeart/2005/8/layout/list1"/>
    <dgm:cxn modelId="{7A99F7D5-B5C4-4687-8A8F-36905CBE552A}" type="presParOf" srcId="{B2D9028B-C80A-4D31-8F07-3DF514EF2E69}" destId="{409C3CA8-1E60-499D-9AD8-81469DC524E0}" srcOrd="1" destOrd="0" presId="urn:microsoft.com/office/officeart/2005/8/layout/list1"/>
    <dgm:cxn modelId="{A55A7EC0-055C-4A74-BC1A-92D5490091CE}" type="presParOf" srcId="{0904AE2A-BC5C-4192-B74E-D749113377D9}" destId="{7EB9A370-69FB-4A4F-9D11-622284EF778C}" srcOrd="9" destOrd="0" presId="urn:microsoft.com/office/officeart/2005/8/layout/list1"/>
    <dgm:cxn modelId="{7A69F764-8F1B-4A4E-B11E-9DD001EFDC64}" type="presParOf" srcId="{0904AE2A-BC5C-4192-B74E-D749113377D9}" destId="{C16A48B4-377C-443B-8700-9FFF6186C4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79B48-1EF3-4E04-A81C-04D2014207F7}">
      <dsp:nvSpPr>
        <dsp:cNvPr id="0" name=""/>
        <dsp:cNvSpPr/>
      </dsp:nvSpPr>
      <dsp:spPr>
        <a:xfrm>
          <a:off x="0" y="385719"/>
          <a:ext cx="458416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83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28F06-921F-4170-9071-5213D15847D0}">
      <dsp:nvSpPr>
        <dsp:cNvPr id="0" name=""/>
        <dsp:cNvSpPr/>
      </dsp:nvSpPr>
      <dsp:spPr>
        <a:xfrm>
          <a:off x="229208" y="1959"/>
          <a:ext cx="3208912" cy="7675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89" tIns="0" rIns="1212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>
              <a:solidFill>
                <a:schemeClr val="bg1"/>
              </a:solidFill>
            </a:rPr>
            <a:t>Reglas claras, razonables, estables y predecibles.</a:t>
          </a:r>
        </a:p>
      </dsp:txBody>
      <dsp:txXfrm>
        <a:off x="266675" y="39426"/>
        <a:ext cx="3133978" cy="692586"/>
      </dsp:txXfrm>
    </dsp:sp>
    <dsp:sp modelId="{3DAC38C2-E477-4F8A-BEC2-5C2BD0333C38}">
      <dsp:nvSpPr>
        <dsp:cNvPr id="0" name=""/>
        <dsp:cNvSpPr/>
      </dsp:nvSpPr>
      <dsp:spPr>
        <a:xfrm>
          <a:off x="0" y="1565079"/>
          <a:ext cx="458416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83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3FEA6-A2F2-4170-AAFD-FE79A27EDBB8}">
      <dsp:nvSpPr>
        <dsp:cNvPr id="0" name=""/>
        <dsp:cNvSpPr/>
      </dsp:nvSpPr>
      <dsp:spPr>
        <a:xfrm>
          <a:off x="229208" y="1181319"/>
          <a:ext cx="3208912" cy="7675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89" tIns="0" rIns="1212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>
              <a:solidFill>
                <a:schemeClr val="bg1"/>
              </a:solidFill>
            </a:rPr>
            <a:t>Simplificación de procedimientos administrativos.</a:t>
          </a:r>
        </a:p>
      </dsp:txBody>
      <dsp:txXfrm>
        <a:off x="266675" y="1218786"/>
        <a:ext cx="3133978" cy="692586"/>
      </dsp:txXfrm>
    </dsp:sp>
    <dsp:sp modelId="{7A0D5E83-E2AA-42F6-BD26-A7D524D37787}">
      <dsp:nvSpPr>
        <dsp:cNvPr id="0" name=""/>
        <dsp:cNvSpPr/>
      </dsp:nvSpPr>
      <dsp:spPr>
        <a:xfrm>
          <a:off x="0" y="2744439"/>
          <a:ext cx="458416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83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1A250-A1C7-48DC-9F01-098A69255ABC}">
      <dsp:nvSpPr>
        <dsp:cNvPr id="0" name=""/>
        <dsp:cNvSpPr/>
      </dsp:nvSpPr>
      <dsp:spPr>
        <a:xfrm>
          <a:off x="229208" y="2360679"/>
          <a:ext cx="3208912" cy="7675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89" tIns="0" rIns="1212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>
              <a:solidFill>
                <a:schemeClr val="bg1"/>
              </a:solidFill>
            </a:rPr>
            <a:t>Mayor presencia del Estado y mejor ejecución del canon para reducir conflictividad.</a:t>
          </a:r>
        </a:p>
      </dsp:txBody>
      <dsp:txXfrm>
        <a:off x="266675" y="2398146"/>
        <a:ext cx="3133978" cy="692586"/>
      </dsp:txXfrm>
    </dsp:sp>
    <dsp:sp modelId="{B017F643-D336-4DFF-8024-ACA3990B37A2}">
      <dsp:nvSpPr>
        <dsp:cNvPr id="0" name=""/>
        <dsp:cNvSpPr/>
      </dsp:nvSpPr>
      <dsp:spPr>
        <a:xfrm>
          <a:off x="0" y="3923800"/>
          <a:ext cx="458416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83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FC437-70C7-4AC1-A22D-2751EE3C09C5}">
      <dsp:nvSpPr>
        <dsp:cNvPr id="0" name=""/>
        <dsp:cNvSpPr/>
      </dsp:nvSpPr>
      <dsp:spPr>
        <a:xfrm>
          <a:off x="229208" y="3540040"/>
          <a:ext cx="3208912" cy="76752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289" tIns="0" rIns="12128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>
              <a:solidFill>
                <a:schemeClr val="bg1"/>
              </a:solidFill>
            </a:rPr>
            <a:t>Respetar la ley y los compromisos asumidos.</a:t>
          </a:r>
        </a:p>
      </dsp:txBody>
      <dsp:txXfrm>
        <a:off x="266675" y="3577507"/>
        <a:ext cx="3133978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D71D6-318E-4575-8048-5D9656A716A8}">
      <dsp:nvSpPr>
        <dsp:cNvPr id="0" name=""/>
        <dsp:cNvSpPr/>
      </dsp:nvSpPr>
      <dsp:spPr>
        <a:xfrm>
          <a:off x="0" y="525365"/>
          <a:ext cx="519848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83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3460" tIns="728980" rIns="4034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altLang="es-PE" sz="1600" kern="1200" dirty="0">
            <a:ea typeface="ＭＳ Ｐゴシック" panose="020B0600070205080204" pitchFamily="34" charset="-128"/>
          </a:endParaRPr>
        </a:p>
      </dsp:txBody>
      <dsp:txXfrm>
        <a:off x="0" y="525365"/>
        <a:ext cx="5198482" cy="882000"/>
      </dsp:txXfrm>
    </dsp:sp>
    <dsp:sp modelId="{385D20E4-AF31-484C-B75F-95A5BE748D14}">
      <dsp:nvSpPr>
        <dsp:cNvPr id="0" name=""/>
        <dsp:cNvSpPr/>
      </dsp:nvSpPr>
      <dsp:spPr>
        <a:xfrm>
          <a:off x="259924" y="8765"/>
          <a:ext cx="4324731" cy="103320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543" tIns="0" rIns="1375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altLang="es-PE" sz="1600" b="1" kern="1200" dirty="0">
              <a:ea typeface="ＭＳ Ｐゴシック" panose="020B0600070205080204" pitchFamily="34" charset="-128"/>
            </a:rPr>
            <a:t>Mejorar la percepción pública y relacionamiento con grupos de interés.</a:t>
          </a:r>
          <a:endParaRPr lang="es-PE" sz="1600" b="1" kern="1200" dirty="0">
            <a:solidFill>
              <a:schemeClr val="bg1"/>
            </a:solidFill>
          </a:endParaRPr>
        </a:p>
      </dsp:txBody>
      <dsp:txXfrm>
        <a:off x="310361" y="59202"/>
        <a:ext cx="4223857" cy="932326"/>
      </dsp:txXfrm>
    </dsp:sp>
    <dsp:sp modelId="{115AA4D9-2220-4C24-8755-A0990379F911}">
      <dsp:nvSpPr>
        <dsp:cNvPr id="0" name=""/>
        <dsp:cNvSpPr/>
      </dsp:nvSpPr>
      <dsp:spPr>
        <a:xfrm>
          <a:off x="0" y="2449530"/>
          <a:ext cx="519848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83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4DD16-5A8B-4881-84FB-319133C209BF}">
      <dsp:nvSpPr>
        <dsp:cNvPr id="0" name=""/>
        <dsp:cNvSpPr/>
      </dsp:nvSpPr>
      <dsp:spPr>
        <a:xfrm>
          <a:off x="259924" y="1596365"/>
          <a:ext cx="4324731" cy="1369764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543" tIns="0" rIns="1375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altLang="es-PE" sz="1600" b="1" kern="1200" dirty="0">
              <a:ea typeface="ＭＳ Ｐゴシック" panose="020B0600070205080204" pitchFamily="34" charset="-128"/>
            </a:rPr>
            <a:t>Apoyar gestión de las autoridades subnacionales para optimizar uso de sus recursos en beneficio de la población.</a:t>
          </a:r>
        </a:p>
      </dsp:txBody>
      <dsp:txXfrm>
        <a:off x="326790" y="1663231"/>
        <a:ext cx="4190999" cy="1236032"/>
      </dsp:txXfrm>
    </dsp:sp>
    <dsp:sp modelId="{C16A48B4-377C-443B-8700-9FFF6186C4CC}">
      <dsp:nvSpPr>
        <dsp:cNvPr id="0" name=""/>
        <dsp:cNvSpPr/>
      </dsp:nvSpPr>
      <dsp:spPr>
        <a:xfrm>
          <a:off x="0" y="4037130"/>
          <a:ext cx="519848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0831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C3CA8-1E60-499D-9AD8-81469DC524E0}">
      <dsp:nvSpPr>
        <dsp:cNvPr id="0" name=""/>
        <dsp:cNvSpPr/>
      </dsp:nvSpPr>
      <dsp:spPr>
        <a:xfrm>
          <a:off x="259924" y="3520530"/>
          <a:ext cx="4324731" cy="103320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543" tIns="0" rIns="1375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altLang="es-PE" sz="1600" b="1" kern="1200" dirty="0">
              <a:ea typeface="ＭＳ Ｐゴシック" panose="020B0600070205080204" pitchFamily="34" charset="-128"/>
            </a:rPr>
            <a:t>Reforzar las buenas prácticas en temas ambientales, sociales y laborales.</a:t>
          </a:r>
        </a:p>
      </dsp:txBody>
      <dsp:txXfrm>
        <a:off x="310361" y="3570967"/>
        <a:ext cx="4223857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32957-6324-4224-BCC2-42FB67B15BF8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88ED5-954F-4E20-B7C8-F248B435F372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067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D18293-A7F6-40DE-969E-906DC2E50E8A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F7C92E-03B2-4EA7-AE12-EBDE2311C367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295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C92E-03B2-4EA7-AE12-EBDE2311C367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36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El crecimiento en la</a:t>
            </a:r>
            <a:r>
              <a:rPr lang="es-PE" baseline="0" dirty="0"/>
              <a:t> inversión </a:t>
            </a:r>
            <a:r>
              <a:rPr lang="es-ES" dirty="0"/>
              <a:t>y producción se ha visto reflejado en el aporte del sector a nivel tributario. </a:t>
            </a:r>
          </a:p>
          <a:p>
            <a:endParaRPr lang="es-ES" dirty="0"/>
          </a:p>
          <a:p>
            <a:r>
              <a:rPr lang="es-ES" dirty="0"/>
              <a:t>En los últimos 10 años (2009-2018), el sector minero</a:t>
            </a:r>
            <a:r>
              <a:rPr lang="es-ES" baseline="0" dirty="0"/>
              <a:t> </a:t>
            </a:r>
            <a:r>
              <a:rPr lang="es-ES" dirty="0"/>
              <a:t>generó más de 50 mil millones de soles</a:t>
            </a:r>
            <a:r>
              <a:rPr lang="es-ES" baseline="0" dirty="0"/>
              <a:t> (o US$ 17 mil millones) </a:t>
            </a:r>
            <a:r>
              <a:rPr lang="es-ES" dirty="0"/>
              <a:t>en impuesto a la renta, regalías e</a:t>
            </a:r>
            <a:r>
              <a:rPr lang="es-ES" baseline="0" dirty="0"/>
              <a:t> impuestos especiales</a:t>
            </a:r>
            <a:r>
              <a:rPr lang="es-ES" dirty="0"/>
              <a:t>, los que representaron el 20% del total en el país.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5B007-6A6C-47C0-8DF2-B143CD35ED57}" type="slidenum">
              <a:rPr lang="es-PE" altLang="es-PE" smtClean="0"/>
              <a:pPr>
                <a:defRPr/>
              </a:pPr>
              <a:t>3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90222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n-US" dirty="0"/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CEC34C7-69E6-4897-8475-A34EAB6BAD5A}" type="slidenum">
              <a:rPr lang="es-PE" altLang="en-US"/>
              <a:pPr/>
              <a:t>6</a:t>
            </a:fld>
            <a:endParaRPr lang="es-PE" altLang="en-US"/>
          </a:p>
        </p:txBody>
      </p:sp>
    </p:spTree>
    <p:extLst>
      <p:ext uri="{BB962C8B-B14F-4D97-AF65-F5344CB8AC3E}">
        <p14:creationId xmlns:p14="http://schemas.microsoft.com/office/powerpoint/2010/main" val="380480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5B007-6A6C-47C0-8DF2-B143CD35ED57}" type="slidenum">
              <a:rPr lang="es-PE" altLang="es-PE" smtClean="0"/>
              <a:pPr>
                <a:defRPr/>
              </a:pPr>
              <a:t>8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24719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- Exportaciones mineras</a:t>
            </a:r>
            <a:r>
              <a:rPr lang="es-PE" baseline="0" dirty="0" smtClean="0"/>
              <a:t> superarían los US$ 43 mil millones.</a:t>
            </a:r>
            <a:endParaRPr lang="es-PE" dirty="0" smtClean="0"/>
          </a:p>
          <a:p>
            <a:r>
              <a:rPr lang="es-PE" dirty="0" smtClean="0"/>
              <a:t>- Los ingresos</a:t>
            </a:r>
            <a:r>
              <a:rPr lang="es-PE" baseline="0" dirty="0" smtClean="0"/>
              <a:t> fiscales adicionales </a:t>
            </a:r>
            <a:r>
              <a:rPr lang="es-PE" dirty="0" smtClean="0"/>
              <a:t>podrían cubrir la construcción de más de 5 mil kilómetros de nuevas carreteras o más que duplicar el</a:t>
            </a:r>
            <a:r>
              <a:rPr lang="es-PE" baseline="0" dirty="0" smtClean="0"/>
              <a:t> presupuesto del Ministerio de Salud</a:t>
            </a:r>
            <a:r>
              <a:rPr lang="es-PE" dirty="0" smtClean="0"/>
              <a:t>.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6DF37-9515-4858-90F0-F3344152C883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747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err="1"/>
              <a:t>EMDEs</a:t>
            </a:r>
            <a:r>
              <a:rPr lang="es-PE" baseline="0" dirty="0"/>
              <a:t> = economías emergentes y en desarrollo</a:t>
            </a:r>
          </a:p>
          <a:p>
            <a:endParaRPr lang="es-PE" baseline="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baseline="0" noProof="0" dirty="0"/>
              <a:t>Banco Mundial espera que crecimiento global se modere para llegar a 2.9% este año.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baseline="0" noProof="0" dirty="0"/>
              <a:t>Según el BM, el comercio mundial y la actividad manufacturera perderán vigor, mientras que las condiciones de financiamiento (endeudamiento) se endurecerán aún más.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baseline="0" noProof="0" dirty="0"/>
              <a:t>El BM también indica que los precios de los metales cayeron en el segundo semestre del 2018, tras la aplicación de nuevos aranceles a las importaciones chinas por parte de EE.UU.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baseline="0" noProof="0" dirty="0"/>
              <a:t>Señala que los precios de los metales industriales fueron los que más respondieron a las tensiones comerciales, registrando algunos de ellos caídas mayores al 20%.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C92E-03B2-4EA7-AE12-EBDE2311C367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417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Vehículos eléctricos: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dirty="0"/>
              <a:t>Su fabricación requiere 4 veces más cobre que la de sus pares de combustión interna.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baseline="0" noProof="0" dirty="0"/>
              <a:t>DBS Bank proyecta una expansión anual del 19% en el consumo global de cobre por este concepto -impulsado sobre todo por la venta de VE en China- hasta llegar a los 2 millones de toneladas en el 2030.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baseline="0" noProof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PE" baseline="0" noProof="0" dirty="0"/>
              <a:t>Energías renovables: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baseline="0" noProof="0" dirty="0"/>
              <a:t>Una turbina eólica de 3 MW insume casi 5 TM de cobre, además de zinc y molibdeno.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baseline="0" noProof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PE" baseline="0" noProof="0" dirty="0"/>
              <a:t>Crecimiento de consumo de metales en países emergentes: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baseline="0" noProof="0" dirty="0"/>
              <a:t>El crecimiento de las economías emergentes de mayor población, donde el consumo de cobre per cápita sigue siendo relativamente bajo, es otra oportunidad para la demanda minera.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baseline="0" noProof="0" dirty="0"/>
              <a:t>Por ejemplo, en el 2017 India tuvo un consumo que apenas llegaba a los 0.4 kg, contra los poco más de 8 kg per cápita de China.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baseline="0" noProof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PE" baseline="0" noProof="0" dirty="0"/>
              <a:t>Este impulso a la demanda, sumado al deterioro de las leyes de buena parte de las minas de cobre existentes y el bajo número de nuevos proyectos de envergadura, configura un escenario de presión al alza sobre el precio del metal rojo en un futuro cercano (a partir del 2023).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C92E-03B2-4EA7-AE12-EBDE2311C367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942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s-PE" dirty="0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875B87-A4A0-4194-B82E-E3B84ABC4FF6}" type="slidenum">
              <a:rPr lang="en-AU" altLang="es-PE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en-AU" altLang="es-P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1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671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624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640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606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475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932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252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04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579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94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8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D444-6CA0-4519-87FE-CE05FA0716B9}" type="datetimeFigureOut">
              <a:rPr lang="es-PE" smtClean="0"/>
              <a:t>20/02/19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9559-C6CA-4223-8124-E010B5CE881C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06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5" Type="http://schemas.openxmlformats.org/officeDocument/2006/relationships/image" Target="../media/image1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png"/><Relationship Id="rId6" Type="http://schemas.openxmlformats.org/officeDocument/2006/relationships/image" Target="../media/image18.emf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Subtítulo"/>
          <p:cNvSpPr>
            <a:spLocks/>
          </p:cNvSpPr>
          <p:nvPr/>
        </p:nvSpPr>
        <p:spPr bwMode="auto">
          <a:xfrm>
            <a:off x="1491026" y="2012903"/>
            <a:ext cx="5073897" cy="122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E" altLang="es-PE" sz="3600" b="1" dirty="0">
                <a:latin typeface="Calibri" pitchFamily="34" charset="0"/>
              </a:rPr>
              <a:t>Perspectivas y desafíos de la minería en el Perú</a:t>
            </a:r>
          </a:p>
        </p:txBody>
      </p:sp>
      <p:sp>
        <p:nvSpPr>
          <p:cNvPr id="2051" name="7 CuadroTexto"/>
          <p:cNvSpPr txBox="1">
            <a:spLocks noChangeArrowheads="1"/>
          </p:cNvSpPr>
          <p:nvPr/>
        </p:nvSpPr>
        <p:spPr bwMode="auto">
          <a:xfrm>
            <a:off x="1491027" y="4530286"/>
            <a:ext cx="6048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 dirty="0">
                <a:latin typeface="Calibri" pitchFamily="34" charset="0"/>
              </a:rPr>
              <a:t>Pablo de la Flor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 dirty="0">
                <a:latin typeface="Calibri" pitchFamily="34" charset="0"/>
              </a:rPr>
              <a:t>Sociedad Nacional de Minería, Petróleo y Energía</a:t>
            </a:r>
          </a:p>
        </p:txBody>
      </p:sp>
      <p:sp>
        <p:nvSpPr>
          <p:cNvPr id="2052" name="8 Rectángulo"/>
          <p:cNvSpPr>
            <a:spLocks noChangeArrowheads="1"/>
          </p:cNvSpPr>
          <p:nvPr/>
        </p:nvSpPr>
        <p:spPr bwMode="auto">
          <a:xfrm>
            <a:off x="1491027" y="5340923"/>
            <a:ext cx="1443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 dirty="0">
                <a:latin typeface="Calibri" pitchFamily="34" charset="0"/>
              </a:rPr>
              <a:t>Febrero 2019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966" y="-8373"/>
            <a:ext cx="2543033" cy="11719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233" y="1210658"/>
            <a:ext cx="4371632" cy="49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2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9" y="2480481"/>
            <a:ext cx="5303696" cy="3831939"/>
          </a:xfrm>
          <a:prstGeom prst="rect">
            <a:avLst/>
          </a:prstGeom>
        </p:spPr>
      </p:pic>
      <p:sp>
        <p:nvSpPr>
          <p:cNvPr id="3" name="1 CuadroTexto"/>
          <p:cNvSpPr txBox="1"/>
          <p:nvPr/>
        </p:nvSpPr>
        <p:spPr>
          <a:xfrm>
            <a:off x="588350" y="2137721"/>
            <a:ext cx="180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latin typeface="Calibri" panose="020F0502020204030204" pitchFamily="34" charset="0"/>
              </a:rPr>
              <a:t>Inversión minera</a:t>
            </a:r>
          </a:p>
          <a:p>
            <a:pPr algn="ctr"/>
            <a:r>
              <a:rPr lang="es-PE" sz="1600" dirty="0">
                <a:latin typeface="Calibri" panose="020F0502020204030204" pitchFamily="34" charset="0"/>
              </a:rPr>
              <a:t>(millones de US$)</a:t>
            </a:r>
          </a:p>
        </p:txBody>
      </p:sp>
      <p:sp>
        <p:nvSpPr>
          <p:cNvPr id="4" name="20 Rectángulo"/>
          <p:cNvSpPr/>
          <p:nvPr/>
        </p:nvSpPr>
        <p:spPr>
          <a:xfrm>
            <a:off x="417824" y="341029"/>
            <a:ext cx="5692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b="1" dirty="0"/>
              <a:t>La inversión minera se está comenzando a recuperar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630200" y="6393570"/>
            <a:ext cx="20956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PE" altLang="es-PE" sz="900" dirty="0">
                <a:solidFill>
                  <a:srgbClr val="000000"/>
                </a:solidFill>
                <a:latin typeface="Calibri" pitchFamily="34" charset="0"/>
              </a:rPr>
              <a:t>Fuente: MINEM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035721" y="3850250"/>
            <a:ext cx="760409" cy="35881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lecha derecha 14"/>
          <p:cNvSpPr/>
          <p:nvPr/>
        </p:nvSpPr>
        <p:spPr>
          <a:xfrm>
            <a:off x="6186783" y="1293960"/>
            <a:ext cx="2411583" cy="7127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US$ 10,135 millones </a:t>
            </a:r>
            <a:endParaRPr lang="es-PE" sz="1400" dirty="0"/>
          </a:p>
        </p:txBody>
      </p:sp>
      <p:sp>
        <p:nvSpPr>
          <p:cNvPr id="16" name="Flecha derecha 15"/>
          <p:cNvSpPr/>
          <p:nvPr/>
        </p:nvSpPr>
        <p:spPr>
          <a:xfrm>
            <a:off x="7446665" y="2697169"/>
            <a:ext cx="2465541" cy="7127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US$ 3,441 millones </a:t>
            </a:r>
            <a:endParaRPr lang="es-PE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110039" y="1117130"/>
            <a:ext cx="69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2018</a:t>
            </a:r>
          </a:p>
        </p:txBody>
      </p:sp>
      <p:sp>
        <p:nvSpPr>
          <p:cNvPr id="18" name="Flecha derecha 17"/>
          <p:cNvSpPr/>
          <p:nvPr/>
        </p:nvSpPr>
        <p:spPr>
          <a:xfrm>
            <a:off x="8505321" y="4153222"/>
            <a:ext cx="2464946" cy="7127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US$ 5,457 millones</a:t>
            </a:r>
            <a:endParaRPr lang="es-PE" sz="1400" dirty="0"/>
          </a:p>
        </p:txBody>
      </p:sp>
      <p:sp>
        <p:nvSpPr>
          <p:cNvPr id="19" name="Flecha derecha 18"/>
          <p:cNvSpPr/>
          <p:nvPr/>
        </p:nvSpPr>
        <p:spPr>
          <a:xfrm>
            <a:off x="10081548" y="5032543"/>
            <a:ext cx="2098636" cy="71277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US$ 6,412 millones</a:t>
            </a:r>
            <a:endParaRPr lang="es-PE" sz="1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360749" y="2530714"/>
            <a:ext cx="69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2019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417990" y="3994985"/>
            <a:ext cx="69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2020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0007924" y="4880049"/>
            <a:ext cx="69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2021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392575" y="3206339"/>
            <a:ext cx="2789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Ampliación Santa María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Ampliación </a:t>
            </a:r>
            <a:r>
              <a:rPr lang="es-PE" sz="1200" dirty="0" err="1"/>
              <a:t>Pachapaqui</a:t>
            </a:r>
            <a:endParaRPr lang="es-P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Integración </a:t>
            </a:r>
            <a:r>
              <a:rPr lang="es-PE" sz="1200" dirty="0" err="1"/>
              <a:t>Coroccohuayco</a:t>
            </a:r>
            <a:endParaRPr lang="es-P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Optimización Lagunas Norte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err="1"/>
              <a:t>Corani</a:t>
            </a:r>
            <a:endParaRPr lang="es-P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Tía María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081548" y="5601629"/>
            <a:ext cx="1774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Los Chancas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err="1"/>
              <a:t>Anubia</a:t>
            </a:r>
            <a:endParaRPr lang="es-P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err="1"/>
              <a:t>Quicay</a:t>
            </a:r>
            <a:r>
              <a:rPr lang="es-PE" sz="1200" dirty="0"/>
              <a:t>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San Gabriel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Fosfatos Pacífico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err="1"/>
              <a:t>Haquira</a:t>
            </a:r>
            <a:endParaRPr lang="es-PE" sz="1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453479" y="4672972"/>
            <a:ext cx="177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err="1"/>
              <a:t>Yanacocha</a:t>
            </a:r>
            <a:r>
              <a:rPr lang="es-PE" sz="1200" dirty="0"/>
              <a:t> Sulfuros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err="1"/>
              <a:t>Zafranal</a:t>
            </a:r>
            <a:endParaRPr lang="es-P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Pampa de Pongo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129457" y="1804885"/>
            <a:ext cx="2789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Ampliación </a:t>
            </a:r>
            <a:r>
              <a:rPr lang="es-PE" sz="1200" dirty="0" err="1"/>
              <a:t>Toquepala</a:t>
            </a:r>
            <a:endParaRPr lang="es-P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Ampliación </a:t>
            </a:r>
            <a:r>
              <a:rPr lang="es-PE" sz="1200" dirty="0" err="1"/>
              <a:t>Toromocho</a:t>
            </a:r>
            <a:r>
              <a:rPr lang="es-PE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err="1"/>
              <a:t>Quecher</a:t>
            </a:r>
            <a:r>
              <a:rPr lang="es-PE" sz="1200" dirty="0"/>
              <a:t> </a:t>
            </a:r>
            <a:r>
              <a:rPr lang="es-PE" sz="1200" dirty="0" err="1"/>
              <a:t>Main</a:t>
            </a:r>
            <a:endParaRPr lang="es-P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Relaves B2 San Rafael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Mina Justa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Ariana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 err="1"/>
              <a:t>Quellaveco</a:t>
            </a:r>
            <a:endParaRPr lang="es-PE" sz="1200" dirty="0"/>
          </a:p>
          <a:p>
            <a:endParaRPr lang="es-PE" sz="12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/>
          <a:srcRect l="24716" t="31269" r="25000" b="20846"/>
          <a:stretch/>
        </p:blipFill>
        <p:spPr>
          <a:xfrm>
            <a:off x="8684282" y="1018204"/>
            <a:ext cx="2427063" cy="151500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/>
          <a:srcRect l="20454" t="22879" r="53125" b="34697"/>
          <a:stretch/>
        </p:blipFill>
        <p:spPr>
          <a:xfrm>
            <a:off x="9966296" y="1663358"/>
            <a:ext cx="1957225" cy="17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3" y="2189652"/>
            <a:ext cx="6664036" cy="3282587"/>
          </a:xfrm>
          <a:prstGeom prst="rect">
            <a:avLst/>
          </a:prstGeom>
        </p:spPr>
      </p:pic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463039" y="6006649"/>
            <a:ext cx="50585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n-US" sz="900" dirty="0"/>
              <a:t>Fuente: BCRP (</a:t>
            </a:r>
            <a:r>
              <a:rPr lang="es-PE" altLang="es-PE" sz="900" dirty="0">
                <a:solidFill>
                  <a:srgbClr val="000000"/>
                </a:solidFill>
              </a:rPr>
              <a:t>Reporte de Inflación Diciembre 2018 – encuesta de opinión sobre proyectos mineros)</a:t>
            </a:r>
          </a:p>
        </p:txBody>
      </p:sp>
      <p:sp>
        <p:nvSpPr>
          <p:cNvPr id="7" name="2 Subtítulo"/>
          <p:cNvSpPr>
            <a:spLocks/>
          </p:cNvSpPr>
          <p:nvPr/>
        </p:nvSpPr>
        <p:spPr bwMode="auto">
          <a:xfrm>
            <a:off x="7791099" y="3924455"/>
            <a:ext cx="3888283" cy="134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es-PE" altLang="es-PE" sz="1600" dirty="0"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s-PE" altLang="es-PE" sz="1800" b="1" dirty="0">
                <a:latin typeface="Calibri" pitchFamily="34" charset="0"/>
                <a:ea typeface="ＭＳ Ｐゴシック" pitchFamily="34" charset="-128"/>
              </a:rPr>
              <a:t>Respecto del 2016,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s-PE" altLang="es-PE" sz="1600" dirty="0">
                <a:latin typeface="Calibri" pitchFamily="34" charset="0"/>
                <a:ea typeface="ＭＳ Ｐゴシック" pitchFamily="34" charset="-128"/>
              </a:rPr>
              <a:t>ha aumentado la relevancia de los problemas de financiamiento y los trámites.</a:t>
            </a:r>
          </a:p>
          <a:p>
            <a:pPr>
              <a:spcBef>
                <a:spcPct val="0"/>
              </a:spcBef>
              <a:buNone/>
              <a:defRPr/>
            </a:pPr>
            <a:endParaRPr lang="es-PE" altLang="es-PE" sz="16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" name="4 Título"/>
          <p:cNvSpPr txBox="1">
            <a:spLocks/>
          </p:cNvSpPr>
          <p:nvPr/>
        </p:nvSpPr>
        <p:spPr bwMode="auto">
          <a:xfrm>
            <a:off x="463040" y="428044"/>
            <a:ext cx="6334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ES" b="1" dirty="0">
                <a:latin typeface="Calibri" pitchFamily="34" charset="0"/>
              </a:rPr>
              <a:t>Desafíos de las inversiones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sp>
        <p:nvSpPr>
          <p:cNvPr id="16" name="4 Rectángulo"/>
          <p:cNvSpPr>
            <a:spLocks noChangeArrowheads="1"/>
          </p:cNvSpPr>
          <p:nvPr/>
        </p:nvSpPr>
        <p:spPr bwMode="auto">
          <a:xfrm>
            <a:off x="172409" y="1308848"/>
            <a:ext cx="71982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PE" altLang="es-ES" sz="1600" b="1" dirty="0"/>
              <a:t>Causas más mencionadas de retraso de los proyectos mineros, 2018 </a:t>
            </a:r>
          </a:p>
          <a:p>
            <a:pPr algn="ctr">
              <a:spcBef>
                <a:spcPct val="0"/>
              </a:spcBef>
              <a:buNone/>
            </a:pPr>
            <a:r>
              <a:rPr lang="es-PE" altLang="es-ES" sz="1600" dirty="0"/>
              <a:t>(% de respuestas)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099" y="2458138"/>
            <a:ext cx="3848316" cy="15017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791099" y="1154959"/>
            <a:ext cx="34636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s-PE" sz="2000" b="1" dirty="0">
                <a:latin typeface="Calibri" pitchFamily="34" charset="0"/>
                <a:ea typeface="ＭＳ Ｐゴシック" pitchFamily="34" charset="-128"/>
              </a:rPr>
              <a:t>39%  </a:t>
            </a:r>
            <a:r>
              <a:rPr lang="es-PE" sz="1600" dirty="0">
                <a:latin typeface="Calibri" pitchFamily="34" charset="0"/>
                <a:ea typeface="ＭＳ Ｐゴシック" pitchFamily="34" charset="-128"/>
              </a:rPr>
              <a:t>de los retrasos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s-PE" sz="1600" dirty="0">
                <a:latin typeface="Calibri" pitchFamily="34" charset="0"/>
                <a:ea typeface="ＭＳ Ｐゴシック" pitchFamily="34" charset="-128"/>
              </a:rPr>
              <a:t>se explica por conflictos sociales y trámites con entidades estatales.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791099" y="5232793"/>
            <a:ext cx="4156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s-PE" altLang="es-PE" sz="1600" dirty="0">
                <a:latin typeface="Calibri" pitchFamily="34" charset="0"/>
                <a:ea typeface="ＭＳ Ｐゴシック" pitchFamily="34" charset="-128"/>
              </a:rPr>
              <a:t>No obstante, los expertos encuestados consideraron que hay un avance gradual hacia la simplificación de los requisitos ambientales y de los trámites para la exploración minera.</a:t>
            </a:r>
          </a:p>
        </p:txBody>
      </p:sp>
    </p:spTree>
    <p:extLst>
      <p:ext uri="{BB962C8B-B14F-4D97-AF65-F5344CB8AC3E}">
        <p14:creationId xmlns:p14="http://schemas.microsoft.com/office/powerpoint/2010/main" val="170759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4017973" y="1678033"/>
            <a:ext cx="4421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n-US" sz="1400" b="1" dirty="0"/>
              <a:t>Variación del PBI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E" altLang="en-US" sz="1400" dirty="0"/>
              <a:t>(en porcentaje)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15440" y="1652486"/>
            <a:ext cx="3637905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PE" altLang="es-PE" sz="1800" dirty="0"/>
              <a:t>Menor crecimiento en China.</a:t>
            </a:r>
          </a:p>
          <a:p>
            <a:pPr eaLnBrk="1" hangingPunct="1">
              <a:spcBef>
                <a:spcPct val="50000"/>
              </a:spcBef>
            </a:pPr>
            <a:endParaRPr lang="es-PE" altLang="es-PE" sz="1800" dirty="0"/>
          </a:p>
          <a:p>
            <a:pPr eaLnBrk="1" hangingPunct="1">
              <a:spcBef>
                <a:spcPct val="50000"/>
              </a:spcBef>
            </a:pPr>
            <a:r>
              <a:rPr lang="es-PE" altLang="es-PE" sz="1800" dirty="0"/>
              <a:t>Crecimiento económico mundial moderado.</a:t>
            </a:r>
          </a:p>
          <a:p>
            <a:pPr eaLnBrk="1" hangingPunct="1">
              <a:spcBef>
                <a:spcPct val="50000"/>
              </a:spcBef>
            </a:pPr>
            <a:endParaRPr lang="es-PE" altLang="es-PE" sz="1800" dirty="0"/>
          </a:p>
          <a:p>
            <a:pPr eaLnBrk="1" hangingPunct="1">
              <a:spcBef>
                <a:spcPct val="50000"/>
              </a:spcBef>
            </a:pPr>
            <a:r>
              <a:rPr lang="es-PE" altLang="es-PE" sz="1800" dirty="0"/>
              <a:t>Intensificación de riesgos a la baja: 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s-PE" altLang="es-PE" sz="1400" dirty="0"/>
              <a:t>Presiones financieras (altos niveles de deuda) y tensiones comerciales (que afectan precios de metales).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sp>
        <p:nvSpPr>
          <p:cNvPr id="13" name="2 CuadroTexto"/>
          <p:cNvSpPr txBox="1">
            <a:spLocks noChangeArrowheads="1"/>
          </p:cNvSpPr>
          <p:nvPr/>
        </p:nvSpPr>
        <p:spPr bwMode="auto">
          <a:xfrm>
            <a:off x="4905380" y="4795164"/>
            <a:ext cx="2881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s-PE" altLang="en-US" sz="900" dirty="0"/>
              <a:t>Fuente: Banco Mundial (reporte “</a:t>
            </a:r>
            <a:r>
              <a:rPr lang="en-US" altLang="en-US" sz="900" dirty="0"/>
              <a:t>Global Economic Prospects”, </a:t>
            </a:r>
            <a:r>
              <a:rPr lang="en-US" altLang="en-US" sz="900" dirty="0" err="1"/>
              <a:t>enero</a:t>
            </a:r>
            <a:r>
              <a:rPr lang="en-US" altLang="en-US" sz="900" dirty="0"/>
              <a:t> 2019</a:t>
            </a:r>
            <a:r>
              <a:rPr lang="es-PE" altLang="es-PE" sz="9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04" y="2427343"/>
            <a:ext cx="3184524" cy="2256749"/>
          </a:xfrm>
          <a:prstGeom prst="rect">
            <a:avLst/>
          </a:prstGeom>
        </p:spPr>
      </p:pic>
      <p:sp>
        <p:nvSpPr>
          <p:cNvPr id="12" name="4 Título"/>
          <p:cNvSpPr txBox="1">
            <a:spLocks/>
          </p:cNvSpPr>
          <p:nvPr/>
        </p:nvSpPr>
        <p:spPr bwMode="auto">
          <a:xfrm>
            <a:off x="615440" y="580444"/>
            <a:ext cx="6334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ES" b="1" dirty="0">
                <a:latin typeface="Calibri" pitchFamily="34" charset="0"/>
              </a:rPr>
              <a:t>Desafíos de las inversiones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788" y="1617873"/>
            <a:ext cx="3816292" cy="2631586"/>
          </a:xfrm>
          <a:prstGeom prst="rect">
            <a:avLst/>
          </a:prstGeom>
        </p:spPr>
      </p:pic>
      <p:sp>
        <p:nvSpPr>
          <p:cNvPr id="17" name="4 CuadroTexto"/>
          <p:cNvSpPr txBox="1">
            <a:spLocks noChangeArrowheads="1"/>
          </p:cNvSpPr>
          <p:nvPr/>
        </p:nvSpPr>
        <p:spPr bwMode="auto">
          <a:xfrm>
            <a:off x="8148627" y="1048926"/>
            <a:ext cx="4034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n-US" sz="1400" b="1" dirty="0"/>
              <a:t>Cotizaciones de metales básicos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E" altLang="en-US" sz="1400" dirty="0"/>
              <a:t>(índice: 2011 = 100)</a:t>
            </a:r>
          </a:p>
        </p:txBody>
      </p:sp>
      <p:sp>
        <p:nvSpPr>
          <p:cNvPr id="16" name="3 CuadroTexto"/>
          <p:cNvSpPr txBox="1">
            <a:spLocks noChangeArrowheads="1"/>
          </p:cNvSpPr>
          <p:nvPr/>
        </p:nvSpPr>
        <p:spPr bwMode="auto">
          <a:xfrm>
            <a:off x="8431612" y="6451435"/>
            <a:ext cx="3673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PE" altLang="es-PE" sz="900" dirty="0"/>
              <a:t>*Al 19 de febrero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PE" altLang="es-PE" sz="900" dirty="0"/>
              <a:t>Fuente: BCRP, LME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051" y="3863864"/>
            <a:ext cx="3901300" cy="26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5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224" y="4141633"/>
            <a:ext cx="3496756" cy="20139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388" y="4218497"/>
            <a:ext cx="2822231" cy="2013366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15440" y="1775783"/>
            <a:ext cx="4019624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altLang="es-PE" sz="1800" dirty="0"/>
              <a:t>Electrificación y energías limpias.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PE" altLang="es-PE" sz="1400" dirty="0"/>
              <a:t>Vehículos eléctricos: intensivos en cobre.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PE" altLang="es-PE" sz="1400" dirty="0"/>
              <a:t>Energías renovables necesitan metales.</a:t>
            </a: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PE" altLang="es-PE" sz="1200" dirty="0"/>
              <a:t>Celdas fotovoltaicas.</a:t>
            </a: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PE" altLang="es-PE" sz="1200" dirty="0"/>
              <a:t>Turbinas eólicas.</a:t>
            </a: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PE" altLang="es-PE" sz="1200" dirty="0"/>
              <a:t>Baterías de almacenamiento.</a:t>
            </a:r>
          </a:p>
          <a:p>
            <a:pPr lvl="2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PE" altLang="es-PE" sz="1200" dirty="0"/>
              <a:t>Redes de transmisión inteligentes.</a:t>
            </a:r>
            <a:endParaRPr lang="es-PE" altLang="es-PE" sz="1800" dirty="0"/>
          </a:p>
          <a:p>
            <a:pPr>
              <a:spcBef>
                <a:spcPct val="50000"/>
              </a:spcBef>
            </a:pPr>
            <a:r>
              <a:rPr lang="es-PE" altLang="es-PE" sz="1800" dirty="0"/>
              <a:t>Crecimiento de consumo de metales en países emergentes.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PE" altLang="es-PE" sz="1400" dirty="0"/>
              <a:t>Exceptuando a China, consumo per cápita de cobre en emergentes es relativamente bajo. Hay espacio para crecer. </a:t>
            </a:r>
            <a:endParaRPr lang="es-PE" altLang="es-PE" sz="1800" dirty="0"/>
          </a:p>
          <a:p>
            <a:pPr>
              <a:spcBef>
                <a:spcPct val="50000"/>
              </a:spcBef>
            </a:pPr>
            <a:r>
              <a:rPr lang="es-PE" altLang="es-PE" sz="1800" dirty="0"/>
              <a:t>Deterioro de leyes, pocas minas nuevas (cobre)</a:t>
            </a:r>
            <a:r>
              <a:rPr lang="es-PE" altLang="es-PE" sz="1800" dirty="0">
                <a:sym typeface="Wingdings" panose="05000000000000000000" pitchFamily="2" charset="2"/>
              </a:rPr>
              <a:t>.</a:t>
            </a:r>
            <a:endParaRPr lang="es-PE" altLang="es-PE" sz="1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sp>
        <p:nvSpPr>
          <p:cNvPr id="12" name="4 Título"/>
          <p:cNvSpPr txBox="1">
            <a:spLocks/>
          </p:cNvSpPr>
          <p:nvPr/>
        </p:nvSpPr>
        <p:spPr bwMode="auto">
          <a:xfrm>
            <a:off x="615440" y="334223"/>
            <a:ext cx="6334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ES" b="1" dirty="0">
                <a:latin typeface="Calibri" pitchFamily="34" charset="0"/>
              </a:rPr>
              <a:t>Oportunidades que nos presenta el mercado global</a:t>
            </a:r>
          </a:p>
        </p:txBody>
      </p:sp>
      <p:sp>
        <p:nvSpPr>
          <p:cNvPr id="16" name="3 CuadroTexto"/>
          <p:cNvSpPr txBox="1">
            <a:spLocks noChangeArrowheads="1"/>
          </p:cNvSpPr>
          <p:nvPr/>
        </p:nvSpPr>
        <p:spPr bwMode="auto">
          <a:xfrm>
            <a:off x="8097795" y="6272455"/>
            <a:ext cx="3673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PE" altLang="es-PE" sz="900" dirty="0"/>
              <a:t>*Proyección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PE" altLang="es-PE" sz="900" dirty="0"/>
              <a:t>Fuente: DBS Bank, Banco Mundial</a:t>
            </a:r>
          </a:p>
        </p:txBody>
      </p:sp>
      <p:sp>
        <p:nvSpPr>
          <p:cNvPr id="17" name="4 CuadroTexto"/>
          <p:cNvSpPr txBox="1">
            <a:spLocks noChangeArrowheads="1"/>
          </p:cNvSpPr>
          <p:nvPr/>
        </p:nvSpPr>
        <p:spPr bwMode="auto">
          <a:xfrm>
            <a:off x="4945387" y="3764302"/>
            <a:ext cx="28222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n-US" sz="1400" b="1" dirty="0"/>
              <a:t>Demanda promedio anual mundial de cobre para energías renovables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E" altLang="en-US" sz="1400" dirty="0"/>
              <a:t>(miles de TM)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55236" t="34955" r="21656" b="19099"/>
          <a:stretch/>
        </p:blipFill>
        <p:spPr>
          <a:xfrm>
            <a:off x="6260877" y="1309456"/>
            <a:ext cx="1593342" cy="1782028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7933048" y="1309456"/>
            <a:ext cx="321111" cy="116469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88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 derecha 18"/>
          <p:cNvSpPr/>
          <p:nvPr/>
        </p:nvSpPr>
        <p:spPr>
          <a:xfrm>
            <a:off x="7933045" y="1575709"/>
            <a:ext cx="321111" cy="116469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88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lecha derecha 19"/>
          <p:cNvSpPr/>
          <p:nvPr/>
        </p:nvSpPr>
        <p:spPr>
          <a:xfrm>
            <a:off x="7916544" y="1841962"/>
            <a:ext cx="321111" cy="116469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88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8479319" y="1489691"/>
            <a:ext cx="20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4.7 TM de cobre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479319" y="1222023"/>
            <a:ext cx="20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335 TM de acero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7933045" y="2108215"/>
            <a:ext cx="321111" cy="116469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88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CuadroTexto 23"/>
          <p:cNvSpPr txBox="1"/>
          <p:nvPr/>
        </p:nvSpPr>
        <p:spPr>
          <a:xfrm>
            <a:off x="8479319" y="1754658"/>
            <a:ext cx="207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3 TM de aluminio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479319" y="2019177"/>
            <a:ext cx="146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Zinc, molibdeno, entre otros</a:t>
            </a:r>
          </a:p>
        </p:txBody>
      </p:sp>
      <p:sp>
        <p:nvSpPr>
          <p:cNvPr id="29" name="4 CuadroTexto"/>
          <p:cNvSpPr txBox="1">
            <a:spLocks noChangeArrowheads="1"/>
          </p:cNvSpPr>
          <p:nvPr/>
        </p:nvSpPr>
        <p:spPr bwMode="auto">
          <a:xfrm>
            <a:off x="8224224" y="3415002"/>
            <a:ext cx="34967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n-US" sz="1400" b="1" dirty="0"/>
              <a:t>Demanda mundial de cobre para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E" altLang="en-US" sz="1400" b="1" dirty="0"/>
              <a:t>vehículos eléctricos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E" altLang="en-US" sz="1400" dirty="0"/>
              <a:t>(miles de TM)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6424430" y="3047065"/>
            <a:ext cx="122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accent5"/>
                </a:solidFill>
              </a:rPr>
              <a:t>3 MW</a:t>
            </a:r>
          </a:p>
        </p:txBody>
      </p:sp>
    </p:spTree>
    <p:extLst>
      <p:ext uri="{BB962C8B-B14F-4D97-AF65-F5344CB8AC3E}">
        <p14:creationId xmlns:p14="http://schemas.microsoft.com/office/powerpoint/2010/main" val="267350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Subtítulo"/>
          <p:cNvSpPr>
            <a:spLocks/>
          </p:cNvSpPr>
          <p:nvPr/>
        </p:nvSpPr>
        <p:spPr bwMode="auto">
          <a:xfrm>
            <a:off x="629894" y="177706"/>
            <a:ext cx="7374844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PE" altLang="es-PE" sz="3400" b="1" dirty="0">
                <a:ea typeface="ＭＳ Ｐゴシック" pitchFamily="34" charset="-128"/>
                <a:cs typeface="Arial" charset="0"/>
              </a:rPr>
              <a:t>Los grandes retos internos: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07518851"/>
              </p:ext>
            </p:extLst>
          </p:nvPr>
        </p:nvGraphicFramePr>
        <p:xfrm>
          <a:off x="749839" y="1812609"/>
          <a:ext cx="4584161" cy="458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629894" y="1034280"/>
            <a:ext cx="4450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PE" altLang="es-PE" dirty="0">
                <a:ea typeface="ＭＳ Ｐゴシック" panose="020B0600070205080204" pitchFamily="34" charset="-128"/>
              </a:rPr>
              <a:t>Contar con un entorno normativo facilitador para la inversión:</a:t>
            </a:r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6381557" y="1612604"/>
          <a:ext cx="5198482" cy="49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ángulo 3"/>
          <p:cNvSpPr/>
          <p:nvPr/>
        </p:nvSpPr>
        <p:spPr>
          <a:xfrm>
            <a:off x="6381557" y="1005476"/>
            <a:ext cx="27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PE" altLang="es-PE" dirty="0">
                <a:ea typeface="ＭＳ Ｐゴシック" panose="020B0600070205080204" pitchFamily="34" charset="-128"/>
              </a:rPr>
              <a:t>Por el lado de las empresas:</a:t>
            </a:r>
          </a:p>
        </p:txBody>
      </p:sp>
    </p:spTree>
    <p:extLst>
      <p:ext uri="{BB962C8B-B14F-4D97-AF65-F5344CB8AC3E}">
        <p14:creationId xmlns:p14="http://schemas.microsoft.com/office/powerpoint/2010/main" val="33552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59820" y="1120499"/>
            <a:ext cx="550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/>
              <a:t>Apoyo al desarrollo empresarial local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20" y="3595128"/>
            <a:ext cx="4239727" cy="32267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32" y="1497075"/>
            <a:ext cx="3869836" cy="186457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37597" y="3374696"/>
            <a:ext cx="2551789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Promoción del empleo local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13"/>
          <p:cNvSpPr>
            <a:spLocks noChangeArrowheads="1"/>
          </p:cNvSpPr>
          <p:nvPr/>
        </p:nvSpPr>
        <p:spPr bwMode="auto">
          <a:xfrm>
            <a:off x="10128366" y="5208516"/>
            <a:ext cx="15312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PE" altLang="es-PE" sz="900" dirty="0">
                <a:latin typeface="+mn-lt"/>
              </a:rPr>
              <a:t>Fuente: CEMS - UP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142" y="2270069"/>
            <a:ext cx="5247459" cy="270875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342229" y="1695048"/>
            <a:ext cx="3872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Fortalecimiento</a:t>
            </a:r>
            <a:r>
              <a:rPr lang="es-E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capacidades locales</a:t>
            </a:r>
            <a:endParaRPr lang="es-PE" sz="16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sp>
        <p:nvSpPr>
          <p:cNvPr id="16" name="2 Subtítulo"/>
          <p:cNvSpPr>
            <a:spLocks/>
          </p:cNvSpPr>
          <p:nvPr/>
        </p:nvSpPr>
        <p:spPr bwMode="auto">
          <a:xfrm>
            <a:off x="277905" y="80273"/>
            <a:ext cx="1158699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PE" altLang="es-PE" b="1" dirty="0">
                <a:ea typeface="ＭＳ Ｐゴシック" pitchFamily="34" charset="-128"/>
                <a:cs typeface="Arial" charset="0"/>
              </a:rPr>
              <a:t>Las empresas vienen desarrollando importantes iniciativas sociales...</a:t>
            </a:r>
          </a:p>
        </p:txBody>
      </p:sp>
    </p:spTree>
    <p:extLst>
      <p:ext uri="{BB962C8B-B14F-4D97-AF65-F5344CB8AC3E}">
        <p14:creationId xmlns:p14="http://schemas.microsoft.com/office/powerpoint/2010/main" val="200142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sp>
        <p:nvSpPr>
          <p:cNvPr id="16" name="2 Subtítulo"/>
          <p:cNvSpPr>
            <a:spLocks/>
          </p:cNvSpPr>
          <p:nvPr/>
        </p:nvSpPr>
        <p:spPr bwMode="auto">
          <a:xfrm>
            <a:off x="629894" y="399567"/>
            <a:ext cx="8402594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PE" altLang="es-PE" b="1" dirty="0">
                <a:ea typeface="ＭＳ Ｐゴシック" pitchFamily="34" charset="-128"/>
                <a:cs typeface="Arial" charset="0"/>
              </a:rPr>
              <a:t>Fortalecimos nuestro codigo de conducta…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594684" y="1709260"/>
            <a:ext cx="397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Añadimos nuevos principios :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68" y="1178110"/>
            <a:ext cx="3640385" cy="5054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199866" y="235558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b="1" dirty="0">
                <a:ea typeface="Times New Roman" panose="02020603050405020304" pitchFamily="18" charset="0"/>
              </a:rPr>
              <a:t>Principio 09:</a:t>
            </a:r>
            <a:r>
              <a:rPr lang="es-ES" dirty="0">
                <a:ea typeface="Times New Roman" panose="02020603050405020304" pitchFamily="18" charset="0"/>
              </a:rPr>
              <a:t> “Nuestras actividades productivas y gestión empresarial se rigen bajo los lineamientos de </a:t>
            </a:r>
            <a:r>
              <a:rPr lang="es-ES" u="sng" dirty="0">
                <a:ea typeface="Times New Roman" panose="02020603050405020304" pitchFamily="18" charset="0"/>
              </a:rPr>
              <a:t>gobernanza corporativa, transparencia y lucha contra la corrupción</a:t>
            </a:r>
            <a:r>
              <a:rPr lang="es-ES" dirty="0">
                <a:ea typeface="Times New Roman" panose="02020603050405020304" pitchFamily="18" charset="0"/>
              </a:rPr>
              <a:t>”.</a:t>
            </a: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PE" dirty="0"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b="1" dirty="0">
                <a:ea typeface="Times New Roman" panose="02020603050405020304" pitchFamily="18" charset="0"/>
              </a:rPr>
              <a:t>Principio 10:</a:t>
            </a:r>
            <a:r>
              <a:rPr lang="es-ES" dirty="0">
                <a:ea typeface="Times New Roman" panose="02020603050405020304" pitchFamily="18" charset="0"/>
              </a:rPr>
              <a:t> “El desarrollo de nuestras actividades se realiza respetando y promoviendo los </a:t>
            </a:r>
            <a:r>
              <a:rPr lang="es-ES" u="sng" dirty="0">
                <a:ea typeface="Times New Roman" panose="02020603050405020304" pitchFamily="18" charset="0"/>
              </a:rPr>
              <a:t>derechos humanos</a:t>
            </a:r>
            <a:r>
              <a:rPr lang="es-ES" dirty="0">
                <a:ea typeface="Times New Roman" panose="02020603050405020304" pitchFamily="18" charset="0"/>
              </a:rPr>
              <a:t>.” </a:t>
            </a: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PE" dirty="0"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b="1" dirty="0">
                <a:ea typeface="Times New Roman" panose="02020603050405020304" pitchFamily="18" charset="0"/>
              </a:rPr>
              <a:t>Principio 11:</a:t>
            </a:r>
            <a:r>
              <a:rPr lang="es-ES" dirty="0">
                <a:ea typeface="Times New Roman" panose="02020603050405020304" pitchFamily="18" charset="0"/>
              </a:rPr>
              <a:t> “En el desarrollo de nuestras actividades respetamos la </a:t>
            </a:r>
            <a:r>
              <a:rPr lang="es-ES" u="sng" dirty="0">
                <a:ea typeface="Times New Roman" panose="02020603050405020304" pitchFamily="18" charset="0"/>
              </a:rPr>
              <a:t>equidad de condiciones y oportunidades</a:t>
            </a:r>
            <a:r>
              <a:rPr lang="es-ES" dirty="0">
                <a:ea typeface="Times New Roman" panose="02020603050405020304" pitchFamily="18" charset="0"/>
              </a:rPr>
              <a:t> para mujeres y hombres, rechazando toda clase de discriminación y violencia.”</a:t>
            </a:r>
            <a:endParaRPr lang="es-PE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0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/>
          </p:cNvSpPr>
          <p:nvPr/>
        </p:nvSpPr>
        <p:spPr bwMode="auto">
          <a:xfrm>
            <a:off x="629894" y="399567"/>
            <a:ext cx="1011988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PE" altLang="es-PE" b="1" dirty="0">
                <a:ea typeface="ＭＳ Ｐゴシック" pitchFamily="34" charset="-128"/>
                <a:cs typeface="Arial" charset="0"/>
              </a:rPr>
              <a:t>Importantes coordinaciones multisectoriales en marcha…</a:t>
            </a:r>
          </a:p>
        </p:txBody>
      </p:sp>
      <p:sp>
        <p:nvSpPr>
          <p:cNvPr id="15" name="9 CuadroTexto"/>
          <p:cNvSpPr txBox="1"/>
          <p:nvPr/>
        </p:nvSpPr>
        <p:spPr>
          <a:xfrm>
            <a:off x="1736273" y="3178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sp>
        <p:nvSpPr>
          <p:cNvPr id="16" name="11 CuadroTexto"/>
          <p:cNvSpPr txBox="1"/>
          <p:nvPr/>
        </p:nvSpPr>
        <p:spPr>
          <a:xfrm>
            <a:off x="4552591" y="1333639"/>
            <a:ext cx="7250760" cy="196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PE" dirty="0"/>
              <a:t>Centro de Convergencia y Buenas Prácticas Minero Energéticas (</a:t>
            </a:r>
            <a:r>
              <a:rPr lang="es-PE" dirty="0" err="1"/>
              <a:t>Rimay</a:t>
            </a:r>
            <a:r>
              <a:rPr lang="es-PE" dirty="0"/>
              <a:t>).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PE" dirty="0"/>
              <a:t>Objetivo: lograr consensos para el desarrollo de una mejor actividad minero energética, fomentando el crecimiento de las comunidades ubicadas en sus zonas de influencia.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PE" dirty="0"/>
              <a:t>Visión de la Minería al 2030 –  construcción entre sociedad civil, academia, empresas y el sector público.</a:t>
            </a:r>
          </a:p>
        </p:txBody>
      </p:sp>
      <p:sp>
        <p:nvSpPr>
          <p:cNvPr id="17" name="17 CuadroTexto"/>
          <p:cNvSpPr txBox="1"/>
          <p:nvPr/>
        </p:nvSpPr>
        <p:spPr>
          <a:xfrm>
            <a:off x="4552591" y="4049799"/>
            <a:ext cx="7171655" cy="230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PE" dirty="0"/>
              <a:t>Espacio impulsado por el Poder Ejecutivo, con el fin de evaluar y proponer soluciones a la problemática de la tramitología en el sector. 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PE" dirty="0"/>
              <a:t>Se instaló en octubre del 2018. 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PE" dirty="0"/>
              <a:t>Convoca a gremios y entidades públicas involucradas en la actividad minero energética. 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PE" dirty="0"/>
              <a:t>Se trabaja en una mesa transversal y en tres sectoriales.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s-PE" dirty="0"/>
              <a:t>La mesa transversal aborda temas que afectan a los tres sectores.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pic>
        <p:nvPicPr>
          <p:cNvPr id="14" name="image3.jpg" descr="D:\MINEM - Centro de Buenas Prácticas\En trabajo -  Rocío\Logos RIMAY\LogoRimay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38241" y="1516235"/>
            <a:ext cx="2719359" cy="1303166"/>
          </a:xfrm>
          <a:prstGeom prst="rect">
            <a:avLst/>
          </a:prstGeom>
          <a:ln/>
        </p:spPr>
      </p:pic>
      <p:sp>
        <p:nvSpPr>
          <p:cNvPr id="2" name="Rectángulo 1"/>
          <p:cNvSpPr/>
          <p:nvPr/>
        </p:nvSpPr>
        <p:spPr>
          <a:xfrm>
            <a:off x="781050" y="4143878"/>
            <a:ext cx="32575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Mesas Ejecutivas</a:t>
            </a:r>
            <a:endParaRPr lang="es-ES" sz="44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94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/>
          </p:cNvPr>
          <p:cNvSpPr/>
          <p:nvPr/>
        </p:nvSpPr>
        <p:spPr>
          <a:xfrm>
            <a:off x="7608095" y="4779173"/>
            <a:ext cx="1916906" cy="1403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sp>
        <p:nvSpPr>
          <p:cNvPr id="2" name="Rectángulo 1"/>
          <p:cNvSpPr/>
          <p:nvPr/>
        </p:nvSpPr>
        <p:spPr>
          <a:xfrm>
            <a:off x="1180493" y="2652934"/>
            <a:ext cx="3047314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altLang="es-P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Escuchar</a:t>
            </a:r>
          </a:p>
          <a:p>
            <a:pPr marL="285750" indent="-285750" defTabSz="179388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altLang="es-P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Fomentar el diálogo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450850" algn="l"/>
              </a:tabLst>
            </a:pPr>
            <a:r>
              <a:rPr lang="es-PE" altLang="es-P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Comunicar e informar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altLang="es-P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Responder</a:t>
            </a:r>
          </a:p>
          <a:p>
            <a:pPr marL="285750" indent="-285750" defTabSz="1160463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altLang="es-P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Conocer</a:t>
            </a:r>
          </a:p>
          <a:p>
            <a:pPr marL="285750" indent="-285750" defTabSz="7175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altLang="es-P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Construir</a:t>
            </a:r>
            <a:endParaRPr lang="es-PE" altLang="es-PE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826" t="57007" r="72012" b="28652"/>
          <a:stretch/>
        </p:blipFill>
        <p:spPr>
          <a:xfrm>
            <a:off x="5819111" y="1103971"/>
            <a:ext cx="1028498" cy="1161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8" t="9243" r="1818" b="13931"/>
          <a:stretch/>
        </p:blipFill>
        <p:spPr>
          <a:xfrm>
            <a:off x="5307980" y="2652934"/>
            <a:ext cx="5451064" cy="34157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sp>
        <p:nvSpPr>
          <p:cNvPr id="12" name="2 Subtítulo"/>
          <p:cNvSpPr>
            <a:spLocks/>
          </p:cNvSpPr>
          <p:nvPr/>
        </p:nvSpPr>
        <p:spPr bwMode="auto">
          <a:xfrm>
            <a:off x="629893" y="399567"/>
            <a:ext cx="952886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PE" altLang="es-PE" b="1" dirty="0">
                <a:ea typeface="ＭＳ Ｐゴシック" pitchFamily="34" charset="-128"/>
                <a:cs typeface="Arial" charset="0"/>
              </a:rPr>
              <a:t>Inauguramos una nueva forma de comunicarnos…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0271" t="38397" r="5643" b="32488"/>
          <a:stretch/>
        </p:blipFill>
        <p:spPr>
          <a:xfrm>
            <a:off x="7198976" y="1190142"/>
            <a:ext cx="2152843" cy="10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6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1 CuadroTexto"/>
          <p:cNvSpPr txBox="1">
            <a:spLocks noChangeArrowheads="1"/>
          </p:cNvSpPr>
          <p:nvPr/>
        </p:nvSpPr>
        <p:spPr bwMode="auto">
          <a:xfrm>
            <a:off x="6152720" y="1754750"/>
            <a:ext cx="575167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3600" b="1" dirty="0">
                <a:ea typeface="ＭＳ Ｐゴシック" panose="020B0600070205080204" pitchFamily="34" charset="-128"/>
              </a:rPr>
              <a:t>¡No perdamos la gran oportunidad que tenemos de transformar nuestra riqueza natural en desarrollo y bienestar para todos los peruanos!  </a:t>
            </a:r>
          </a:p>
        </p:txBody>
      </p:sp>
      <p:grpSp>
        <p:nvGrpSpPr>
          <p:cNvPr id="20484" name="1 Grupo"/>
          <p:cNvGrpSpPr>
            <a:grpSpLocks/>
          </p:cNvGrpSpPr>
          <p:nvPr/>
        </p:nvGrpSpPr>
        <p:grpSpPr bwMode="auto">
          <a:xfrm>
            <a:off x="723332" y="1498707"/>
            <a:ext cx="5213444" cy="4563594"/>
            <a:chOff x="683568" y="2204864"/>
            <a:chExt cx="3816424" cy="2681694"/>
          </a:xfrm>
        </p:grpSpPr>
        <p:pic>
          <p:nvPicPr>
            <p:cNvPr id="2048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86" y="3643359"/>
              <a:ext cx="2486398" cy="124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780" y="3612145"/>
              <a:ext cx="1908212" cy="127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5" descr="Image result for de crecimiento a desarrollo de un pa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04864"/>
              <a:ext cx="3816424" cy="147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966" y="-8373"/>
            <a:ext cx="2543033" cy="117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23214"/>
            <a:ext cx="3932237" cy="872836"/>
          </a:xfrm>
        </p:spPr>
        <p:txBody>
          <a:bodyPr>
            <a:normAutofit/>
          </a:bodyPr>
          <a:lstStyle/>
          <a:p>
            <a:r>
              <a:rPr lang="es-PE" sz="3600" b="1" dirty="0">
                <a:latin typeface="+mn-lt"/>
              </a:rPr>
              <a:t>Perú, país minero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839788" y="887048"/>
            <a:ext cx="47158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PE" altLang="es-PE" sz="2000" dirty="0">
                <a:latin typeface="Calibri" panose="020F0502020204030204" pitchFamily="34" charset="0"/>
                <a:cs typeface="Arial" charset="0"/>
              </a:rPr>
              <a:t>Mas de </a:t>
            </a:r>
            <a:r>
              <a:rPr lang="es-PE" altLang="es-PE" sz="2000" b="1" dirty="0">
                <a:latin typeface="Calibri" panose="020F0502020204030204" pitchFamily="34" charset="0"/>
                <a:cs typeface="Arial" charset="0"/>
              </a:rPr>
              <a:t>US$ 55,000 millones </a:t>
            </a:r>
            <a:r>
              <a:rPr lang="es-PE" altLang="es-PE" sz="2000" dirty="0">
                <a:latin typeface="Calibri" pitchFamily="34" charset="0"/>
                <a:cs typeface="Arial" charset="0"/>
              </a:rPr>
              <a:t>de inversión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PE" altLang="es-PE" sz="2000" dirty="0">
                <a:latin typeface="Calibri" pitchFamily="34" charset="0"/>
                <a:cs typeface="Arial" charset="0"/>
              </a:rPr>
              <a:t>en la última década,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PE" altLang="es-PE" sz="2000" dirty="0">
                <a:latin typeface="Calibri" pitchFamily="34" charset="0"/>
                <a:cs typeface="Arial" charset="0"/>
              </a:rPr>
              <a:t>afianzando la producción nacional.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68" y="2318596"/>
            <a:ext cx="3999971" cy="215642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104909" y="697468"/>
            <a:ext cx="256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Producción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190299" y="6567232"/>
            <a:ext cx="2801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900" dirty="0"/>
              <a:t>Fuente: MINEM, USGS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345" y="1258127"/>
            <a:ext cx="6612000" cy="49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Subtítulo"/>
          <p:cNvSpPr>
            <a:spLocks/>
          </p:cNvSpPr>
          <p:nvPr/>
        </p:nvSpPr>
        <p:spPr bwMode="auto">
          <a:xfrm>
            <a:off x="1491026" y="2012903"/>
            <a:ext cx="5073897" cy="122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PE" altLang="es-PE" sz="3600" b="1" dirty="0">
                <a:latin typeface="Calibri" pitchFamily="34" charset="0"/>
              </a:rPr>
              <a:t>Perspectivas y desafíos de la minería en el Perú</a:t>
            </a:r>
          </a:p>
        </p:txBody>
      </p:sp>
      <p:sp>
        <p:nvSpPr>
          <p:cNvPr id="2051" name="7 CuadroTexto"/>
          <p:cNvSpPr txBox="1">
            <a:spLocks noChangeArrowheads="1"/>
          </p:cNvSpPr>
          <p:nvPr/>
        </p:nvSpPr>
        <p:spPr bwMode="auto">
          <a:xfrm>
            <a:off x="1491027" y="4530286"/>
            <a:ext cx="6048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 dirty="0">
                <a:latin typeface="Calibri" pitchFamily="34" charset="0"/>
              </a:rPr>
              <a:t>Pablo de la Flor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 dirty="0">
                <a:latin typeface="Calibri" pitchFamily="34" charset="0"/>
              </a:rPr>
              <a:t>Sociedad Nacional de Minería, Petróleo y Energía</a:t>
            </a:r>
          </a:p>
        </p:txBody>
      </p:sp>
      <p:sp>
        <p:nvSpPr>
          <p:cNvPr id="2052" name="8 Rectángulo"/>
          <p:cNvSpPr>
            <a:spLocks noChangeArrowheads="1"/>
          </p:cNvSpPr>
          <p:nvPr/>
        </p:nvSpPr>
        <p:spPr bwMode="auto">
          <a:xfrm>
            <a:off x="1491027" y="5340923"/>
            <a:ext cx="1443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800" b="1" dirty="0">
                <a:latin typeface="Calibri" pitchFamily="34" charset="0"/>
              </a:rPr>
              <a:t>Febrero 2019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966" y="-8373"/>
            <a:ext cx="2543033" cy="11719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233" y="1210658"/>
            <a:ext cx="4371632" cy="49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190" r="6814"/>
          <a:stretch/>
        </p:blipFill>
        <p:spPr>
          <a:xfrm>
            <a:off x="-182221" y="2480519"/>
            <a:ext cx="5721563" cy="3329616"/>
          </a:xfrm>
          <a:prstGeom prst="rect">
            <a:avLst/>
          </a:prstGeom>
        </p:spPr>
      </p:pic>
      <p:sp>
        <p:nvSpPr>
          <p:cNvPr id="9219" name="4 CuadroTexto"/>
          <p:cNvSpPr txBox="1">
            <a:spLocks noChangeArrowheads="1"/>
          </p:cNvSpPr>
          <p:nvPr/>
        </p:nvSpPr>
        <p:spPr bwMode="auto">
          <a:xfrm>
            <a:off x="500486" y="1107376"/>
            <a:ext cx="491747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2600" b="1" dirty="0">
                <a:latin typeface="Calibri" pitchFamily="34" charset="0"/>
              </a:rPr>
              <a:t>20%</a:t>
            </a:r>
            <a:r>
              <a:rPr lang="es-PE" altLang="es-PE" sz="1800" b="1" dirty="0">
                <a:latin typeface="Calibri" pitchFamily="34" charset="0"/>
              </a:rPr>
              <a:t> </a:t>
            </a:r>
            <a:r>
              <a:rPr lang="es-PE" altLang="es-PE" sz="1800" dirty="0">
                <a:latin typeface="Calibri" pitchFamily="34" charset="0"/>
              </a:rPr>
              <a:t>de la recaudación de impuestos a las empresas, regalías y otros tributos especiales, provino de la minería.</a:t>
            </a:r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-1406679" y="5742150"/>
            <a:ext cx="381433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s-ES" altLang="es-ES" sz="800" dirty="0">
                <a:latin typeface="Calibri" pitchFamily="34" charset="0"/>
              </a:rPr>
              <a:t>*Incluye el pago de regalía hidrocarburífera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Calibri" pitchFamily="34" charset="0"/>
              </a:rPr>
              <a:t>**Incluye el pago de regalía minera, IEM y GEM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800" dirty="0">
                <a:latin typeface="Calibri" pitchFamily="34" charset="0"/>
              </a:rPr>
              <a:t>Fuente: SUNAT, </a:t>
            </a:r>
            <a:r>
              <a:rPr lang="es-ES" altLang="es-ES" sz="800" dirty="0" err="1">
                <a:latin typeface="Calibri" pitchFamily="34" charset="0"/>
              </a:rPr>
              <a:t>Perupetro</a:t>
            </a:r>
            <a:r>
              <a:rPr lang="es-ES" altLang="es-ES" sz="800" dirty="0">
                <a:latin typeface="Calibri" pitchFamily="34" charset="0"/>
              </a:rPr>
              <a:t>, MEF, BCRP</a:t>
            </a:r>
          </a:p>
        </p:txBody>
      </p:sp>
      <p:sp>
        <p:nvSpPr>
          <p:cNvPr id="9" name="2 Rectángulo"/>
          <p:cNvSpPr/>
          <p:nvPr/>
        </p:nvSpPr>
        <p:spPr>
          <a:xfrm>
            <a:off x="4003964" y="4218301"/>
            <a:ext cx="832943" cy="6176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4 Título"/>
          <p:cNvSpPr txBox="1">
            <a:spLocks/>
          </p:cNvSpPr>
          <p:nvPr/>
        </p:nvSpPr>
        <p:spPr bwMode="auto">
          <a:xfrm>
            <a:off x="463040" y="428044"/>
            <a:ext cx="57288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ES" b="1" dirty="0">
                <a:latin typeface="Calibri" pitchFamily="34" charset="0"/>
              </a:rPr>
              <a:t>Importante contribuyente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6279165" y="1107376"/>
            <a:ext cx="5912835" cy="811800"/>
          </a:xfrm>
        </p:spPr>
        <p:txBody>
          <a:bodyPr>
            <a:normAutofit fontScale="90000"/>
          </a:bodyPr>
          <a:lstStyle/>
          <a:p>
            <a:r>
              <a:rPr lang="es-PE" sz="2000" dirty="0">
                <a:latin typeface="+mn-lt"/>
              </a:rPr>
              <a:t/>
            </a:r>
            <a:br>
              <a:rPr lang="es-PE" sz="2000" dirty="0">
                <a:latin typeface="+mn-lt"/>
              </a:rPr>
            </a:br>
            <a:r>
              <a:rPr lang="es-PE" sz="2000" dirty="0">
                <a:latin typeface="+mn-lt"/>
              </a:rPr>
              <a:t>Empresas han invertido más de </a:t>
            </a:r>
            <a:r>
              <a:rPr lang="es-PE" sz="2900" b="1" dirty="0">
                <a:latin typeface="+mn-lt"/>
              </a:rPr>
              <a:t>S/ 4 mil millones </a:t>
            </a:r>
            <a:r>
              <a:rPr lang="es-PE" sz="2000" b="1" dirty="0">
                <a:latin typeface="+mn-lt"/>
              </a:rPr>
              <a:t/>
            </a:r>
            <a:br>
              <a:rPr lang="es-PE" sz="2000" b="1" dirty="0">
                <a:latin typeface="+mn-lt"/>
              </a:rPr>
            </a:br>
            <a:r>
              <a:rPr lang="es-PE" sz="2000" dirty="0">
                <a:latin typeface="+mn-lt"/>
              </a:rPr>
              <a:t>en proyectos sociales en los últimos 10 años reportados.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353633" y="2498375"/>
            <a:ext cx="564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/>
              <a:t>Evolución de la inversión social minera*</a:t>
            </a:r>
          </a:p>
          <a:p>
            <a:pPr algn="ctr"/>
            <a:r>
              <a:rPr lang="es-PE" sz="1400" dirty="0"/>
              <a:t>(millones de S/)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0211336" y="5603637"/>
            <a:ext cx="165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900" dirty="0"/>
              <a:t>*Últimas cifras disponibles</a:t>
            </a:r>
          </a:p>
          <a:p>
            <a:pPr algn="r"/>
            <a:r>
              <a:rPr lang="es-PE" sz="900" dirty="0"/>
              <a:t>Fuente: MINEM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899" y="3010444"/>
            <a:ext cx="5396946" cy="243930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4972775" y="1493014"/>
            <a:ext cx="7061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PE" altLang="es-ES" sz="1600" b="1" dirty="0"/>
              <a:t>Transferencias de canon y regalías mineras </a:t>
            </a:r>
          </a:p>
          <a:p>
            <a:pPr algn="ctr">
              <a:spcBef>
                <a:spcPct val="0"/>
              </a:spcBef>
              <a:buNone/>
            </a:pPr>
            <a:r>
              <a:rPr lang="es-PE" altLang="es-ES" sz="1600" dirty="0"/>
              <a:t>(millones de soles)</a:t>
            </a:r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463039" y="428044"/>
            <a:ext cx="9205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ES" b="1" dirty="0">
                <a:latin typeface="Calibri" pitchFamily="34" charset="0"/>
              </a:rPr>
              <a:t>Aportes al desarrollo descentralizado del país</a:t>
            </a:r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463039" y="1028875"/>
            <a:ext cx="58655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2600" b="1" dirty="0">
                <a:latin typeface="Calibri" pitchFamily="34" charset="0"/>
              </a:rPr>
              <a:t>vía canon y regalías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775" y="2411885"/>
            <a:ext cx="7061221" cy="371097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184995" y="6327015"/>
            <a:ext cx="16565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900" dirty="0"/>
              <a:t>Fuente: MEF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sp>
        <p:nvSpPr>
          <p:cNvPr id="13" name="4 CuadroTexto"/>
          <p:cNvSpPr txBox="1">
            <a:spLocks noChangeArrowheads="1"/>
          </p:cNvSpPr>
          <p:nvPr/>
        </p:nvSpPr>
        <p:spPr bwMode="auto">
          <a:xfrm>
            <a:off x="557683" y="1801820"/>
            <a:ext cx="360852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1800" dirty="0">
                <a:latin typeface="Calibri" pitchFamily="34" charset="0"/>
              </a:rPr>
              <a:t>Más de </a:t>
            </a:r>
            <a:r>
              <a:rPr lang="es-PE" altLang="es-PE" sz="2600" b="1" dirty="0">
                <a:solidFill>
                  <a:srgbClr val="FF0000"/>
                </a:solidFill>
                <a:latin typeface="Calibri" pitchFamily="34" charset="0"/>
              </a:rPr>
              <a:t>S/ 38 mil millones</a:t>
            </a:r>
          </a:p>
          <a:p>
            <a:pPr>
              <a:spcBef>
                <a:spcPct val="0"/>
              </a:spcBef>
              <a:buNone/>
            </a:pPr>
            <a:r>
              <a:rPr lang="es-PE" altLang="es-PE" sz="1800" dirty="0">
                <a:latin typeface="Calibri" pitchFamily="34" charset="0"/>
              </a:rPr>
              <a:t>transferidos a gobiernos </a:t>
            </a:r>
            <a:r>
              <a:rPr lang="es-PE" altLang="es-PE" sz="1800" dirty="0" err="1">
                <a:latin typeface="Calibri" pitchFamily="34" charset="0"/>
              </a:rPr>
              <a:t>subnacionales</a:t>
            </a:r>
            <a:r>
              <a:rPr lang="es-PE" altLang="es-PE" sz="1800" dirty="0">
                <a:latin typeface="Calibri" pitchFamily="34" charset="0"/>
              </a:rPr>
              <a:t> en la última década.</a:t>
            </a:r>
          </a:p>
        </p:txBody>
      </p:sp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506369" y="3111008"/>
            <a:ext cx="36085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2600" b="1" dirty="0">
                <a:latin typeface="Calibri" pitchFamily="34" charset="0"/>
              </a:rPr>
              <a:t>23 </a:t>
            </a:r>
            <a:r>
              <a:rPr lang="es-PE" altLang="es-PE" sz="1800" dirty="0">
                <a:latin typeface="Calibri" pitchFamily="34" charset="0"/>
              </a:rPr>
              <a:t>regiones beneficiadas</a:t>
            </a:r>
            <a:r>
              <a:rPr lang="es-PE" altLang="es-PE" sz="1800" dirty="0" smtClean="0">
                <a:latin typeface="Calibri" pitchFamily="34" charset="0"/>
              </a:rPr>
              <a:t>.</a:t>
            </a:r>
            <a:endParaRPr lang="es-PE" altLang="es-PE" sz="1800" dirty="0">
              <a:latin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4659" y="3626345"/>
            <a:ext cx="46311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PE" sz="2600" b="1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22% </a:t>
            </a:r>
            <a:r>
              <a:rPr lang="es-PE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de la inversión pública </a:t>
            </a:r>
          </a:p>
          <a:p>
            <a:pPr>
              <a:spcBef>
                <a:spcPct val="0"/>
              </a:spcBef>
            </a:pPr>
            <a:r>
              <a:rPr lang="es-PE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total </a:t>
            </a:r>
          </a:p>
          <a:p>
            <a:pPr>
              <a:spcBef>
                <a:spcPct val="0"/>
              </a:spcBef>
            </a:pPr>
            <a:r>
              <a:rPr lang="es-PE" sz="2600" b="1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27% </a:t>
            </a:r>
            <a:r>
              <a:rPr lang="es-PE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del presupuesto total de GR y GL</a:t>
            </a:r>
          </a:p>
          <a:p>
            <a:pPr>
              <a:spcBef>
                <a:spcPct val="0"/>
              </a:spcBef>
            </a:pPr>
            <a:r>
              <a:rPr lang="es-PE" sz="2600" b="1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65% </a:t>
            </a:r>
            <a:r>
              <a:rPr lang="es-PE" dirty="0" smtClean="0">
                <a:latin typeface="Calibri" pitchFamily="34" charset="0"/>
                <a:ea typeface="ＭＳ Ｐゴシック" pitchFamily="34" charset="-128"/>
                <a:cs typeface="Arial" charset="0"/>
              </a:rPr>
              <a:t>nivel de ejecución promedio de lo presupuestado con canon y regalías.</a:t>
            </a:r>
            <a:endParaRPr lang="es-PE" dirty="0"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5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5" y="2492443"/>
            <a:ext cx="6205652" cy="37171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444713" y="2021351"/>
            <a:ext cx="618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b="1" dirty="0"/>
              <a:t>Principales regiones receptoras de canon y regalías mineras</a:t>
            </a:r>
          </a:p>
          <a:p>
            <a:pPr algn="ctr"/>
            <a:r>
              <a:rPr lang="es-PE" sz="1400" b="1" dirty="0"/>
              <a:t> </a:t>
            </a:r>
            <a:r>
              <a:rPr lang="es-PE" sz="1400" dirty="0"/>
              <a:t>(2008-2017, millones de S/ transferidos)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10220823" y="3657399"/>
            <a:ext cx="153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400" dirty="0"/>
              <a:t>del presupuesto de gobiernos subnacionales </a:t>
            </a:r>
            <a:r>
              <a:rPr lang="es-PE" sz="1200" dirty="0"/>
              <a:t>(2008-2017)</a:t>
            </a:r>
          </a:p>
        </p:txBody>
      </p:sp>
      <p:sp>
        <p:nvSpPr>
          <p:cNvPr id="11" name="25 CuadroTexto"/>
          <p:cNvSpPr txBox="1"/>
          <p:nvPr/>
        </p:nvSpPr>
        <p:spPr>
          <a:xfrm>
            <a:off x="7366225" y="3304632"/>
            <a:ext cx="3120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Tacna            </a:t>
            </a:r>
            <a:r>
              <a:rPr lang="es-PE" dirty="0">
                <a:sym typeface="Wingdings" panose="05000000000000000000" pitchFamily="2" charset="2"/>
              </a:rPr>
              <a:t></a:t>
            </a:r>
            <a:r>
              <a:rPr lang="es-PE" b="1" dirty="0">
                <a:sym typeface="Wingdings" panose="05000000000000000000" pitchFamily="2" charset="2"/>
              </a:rPr>
              <a:t>    </a:t>
            </a:r>
            <a:r>
              <a:rPr lang="es-PE" b="1" dirty="0"/>
              <a:t>57%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Moquegua   </a:t>
            </a:r>
            <a:r>
              <a:rPr lang="es-PE" dirty="0">
                <a:sym typeface="Wingdings" panose="05000000000000000000" pitchFamily="2" charset="2"/>
              </a:rPr>
              <a:t></a:t>
            </a:r>
            <a:r>
              <a:rPr lang="es-PE" b="1" dirty="0">
                <a:sym typeface="Wingdings" panose="05000000000000000000" pitchFamily="2" charset="2"/>
              </a:rPr>
              <a:t>    </a:t>
            </a:r>
            <a:r>
              <a:rPr lang="es-PE" b="1" dirty="0"/>
              <a:t>54%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Áncash         </a:t>
            </a:r>
            <a:r>
              <a:rPr lang="es-PE" dirty="0">
                <a:sym typeface="Wingdings" panose="05000000000000000000" pitchFamily="2" charset="2"/>
              </a:rPr>
              <a:t></a:t>
            </a:r>
            <a:r>
              <a:rPr lang="es-PE" b="1" dirty="0">
                <a:sym typeface="Wingdings" panose="05000000000000000000" pitchFamily="2" charset="2"/>
              </a:rPr>
              <a:t>    </a:t>
            </a:r>
            <a:r>
              <a:rPr lang="es-PE" b="1" dirty="0"/>
              <a:t>47%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Arequipa      </a:t>
            </a:r>
            <a:r>
              <a:rPr lang="es-PE" dirty="0">
                <a:sym typeface="Wingdings" panose="05000000000000000000" pitchFamily="2" charset="2"/>
              </a:rPr>
              <a:t></a:t>
            </a:r>
            <a:r>
              <a:rPr lang="es-PE" dirty="0"/>
              <a:t>    34%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Cajamarca    </a:t>
            </a:r>
            <a:r>
              <a:rPr lang="es-PE" dirty="0">
                <a:sym typeface="Wingdings" panose="05000000000000000000" pitchFamily="2" charset="2"/>
              </a:rPr>
              <a:t>    </a:t>
            </a:r>
            <a:r>
              <a:rPr lang="es-PE" dirty="0"/>
              <a:t>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La Libertad   </a:t>
            </a:r>
            <a:r>
              <a:rPr lang="es-PE" dirty="0">
                <a:sym typeface="Wingdings" panose="05000000000000000000" pitchFamily="2" charset="2"/>
              </a:rPr>
              <a:t>    </a:t>
            </a:r>
            <a:r>
              <a:rPr lang="es-PE" dirty="0"/>
              <a:t>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Puno             </a:t>
            </a:r>
            <a:r>
              <a:rPr lang="es-PE" dirty="0">
                <a:sym typeface="Wingdings" panose="05000000000000000000" pitchFamily="2" charset="2"/>
              </a:rPr>
              <a:t>    </a:t>
            </a:r>
            <a:r>
              <a:rPr lang="es-PE" dirty="0"/>
              <a:t>22%</a:t>
            </a:r>
          </a:p>
        </p:txBody>
      </p:sp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7366225" y="1984479"/>
            <a:ext cx="36085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1800" dirty="0">
                <a:latin typeface="Calibri" pitchFamily="34" charset="0"/>
              </a:rPr>
              <a:t>Para algunas regiones, el canon y las regalías son la fuente más importante de financiamiento: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965075" y="6327015"/>
            <a:ext cx="16565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900" dirty="0"/>
              <a:t>Fuente: MEF</a:t>
            </a:r>
          </a:p>
        </p:txBody>
      </p:sp>
      <p:sp>
        <p:nvSpPr>
          <p:cNvPr id="12" name="4 Título">
            <a:extLst>
              <a:ext uri="{FF2B5EF4-FFF2-40B4-BE49-F238E27FC236}">
                <a16:creationId xmlns:a16="http://schemas.microsoft.com/office/drawing/2014/main" xmlns="" id="{1BFCF8B4-2136-8A40-9F8F-4BB3129FB18D}"/>
              </a:ext>
            </a:extLst>
          </p:cNvPr>
          <p:cNvSpPr txBox="1">
            <a:spLocks/>
          </p:cNvSpPr>
          <p:nvPr/>
        </p:nvSpPr>
        <p:spPr bwMode="auto">
          <a:xfrm>
            <a:off x="444713" y="138233"/>
            <a:ext cx="9205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ES" b="1" dirty="0">
                <a:latin typeface="Calibri" pitchFamily="34" charset="0"/>
              </a:rPr>
              <a:t>Aportes al desarrollo descentralizado del país</a:t>
            </a:r>
          </a:p>
        </p:txBody>
      </p:sp>
      <p:sp>
        <p:nvSpPr>
          <p:cNvPr id="13" name="4 CuadroTexto">
            <a:extLst>
              <a:ext uri="{FF2B5EF4-FFF2-40B4-BE49-F238E27FC236}">
                <a16:creationId xmlns:a16="http://schemas.microsoft.com/office/drawing/2014/main" xmlns="" id="{7900015F-6291-6C46-B580-BF9F00C2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13" y="906970"/>
            <a:ext cx="58655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2600" b="1" dirty="0">
                <a:latin typeface="Calibri" pitchFamily="34" charset="0"/>
              </a:rPr>
              <a:t>vía canon y regalías</a:t>
            </a:r>
          </a:p>
        </p:txBody>
      </p:sp>
    </p:spTree>
    <p:extLst>
      <p:ext uri="{BB962C8B-B14F-4D97-AF65-F5344CB8AC3E}">
        <p14:creationId xmlns:p14="http://schemas.microsoft.com/office/powerpoint/2010/main" val="136178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15480" y="5661248"/>
            <a:ext cx="3816424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3" y="3108610"/>
            <a:ext cx="3070539" cy="22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14 Rectángulo"/>
          <p:cNvSpPr/>
          <p:nvPr/>
        </p:nvSpPr>
        <p:spPr>
          <a:xfrm>
            <a:off x="5153016" y="6627168"/>
            <a:ext cx="14445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900" dirty="0">
                <a:latin typeface="Calibri" panose="020F0502020204030204" pitchFamily="34" charset="0"/>
              </a:rPr>
              <a:t>Fuente: INEI, CCD</a:t>
            </a:r>
          </a:p>
        </p:txBody>
      </p:sp>
      <p:sp>
        <p:nvSpPr>
          <p:cNvPr id="20" name="16 Rectángulo"/>
          <p:cNvSpPr/>
          <p:nvPr/>
        </p:nvSpPr>
        <p:spPr>
          <a:xfrm>
            <a:off x="5412518" y="933175"/>
            <a:ext cx="52415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latin typeface="Calibri" panose="020F0502020204030204" pitchFamily="34" charset="0"/>
              </a:rPr>
              <a:t>Efecto de la minería sobre otros sectores </a:t>
            </a:r>
          </a:p>
          <a:p>
            <a:pPr algn="ctr"/>
            <a:r>
              <a:rPr lang="es-PE" sz="1500" b="1" dirty="0">
                <a:latin typeface="Calibri" panose="020F0502020204030204" pitchFamily="34" charset="0"/>
              </a:rPr>
              <a:t>Demanda interna del sector extracción de minerales metálicos</a:t>
            </a:r>
          </a:p>
          <a:p>
            <a:pPr algn="ctr"/>
            <a:r>
              <a:rPr lang="es-PE" sz="1500" dirty="0">
                <a:latin typeface="Calibri" panose="020F0502020204030204" pitchFamily="34" charset="0"/>
              </a:rPr>
              <a:t>(% de la demanda intermedia total)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64" y="1435618"/>
            <a:ext cx="6011818" cy="509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966" y="-8373"/>
            <a:ext cx="2543033" cy="1171905"/>
          </a:xfrm>
          <a:prstGeom prst="rect">
            <a:avLst/>
          </a:prstGeom>
        </p:spPr>
      </p:pic>
      <p:sp>
        <p:nvSpPr>
          <p:cNvPr id="9" name="4 Título"/>
          <p:cNvSpPr txBox="1">
            <a:spLocks/>
          </p:cNvSpPr>
          <p:nvPr/>
        </p:nvSpPr>
        <p:spPr bwMode="auto">
          <a:xfrm>
            <a:off x="463040" y="428044"/>
            <a:ext cx="57288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ES" b="1" dirty="0">
                <a:latin typeface="Calibri" pitchFamily="34" charset="0"/>
              </a:rPr>
              <a:t>La locomotora minera</a:t>
            </a:r>
            <a:r>
              <a:rPr lang="mr-IN" altLang="es-ES" b="1" dirty="0">
                <a:latin typeface="Calibri" pitchFamily="34" charset="0"/>
              </a:rPr>
              <a:t>…</a:t>
            </a:r>
            <a:r>
              <a:rPr lang="es-PE" altLang="es-ES" b="1" dirty="0">
                <a:latin typeface="Calibri" pitchFamily="34" charset="0"/>
              </a:rPr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33983" y="1333284"/>
            <a:ext cx="38082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600" b="1" dirty="0"/>
              <a:t>Dinamiza </a:t>
            </a:r>
            <a:r>
              <a:rPr lang="es-PE" dirty="0"/>
              <a:t>importantes sectores de la economía, a través de sus efectos directos, indirectos e inducidos.</a:t>
            </a:r>
          </a:p>
        </p:txBody>
      </p:sp>
    </p:spTree>
    <p:extLst>
      <p:ext uri="{BB962C8B-B14F-4D97-AF65-F5344CB8AC3E}">
        <p14:creationId xmlns:p14="http://schemas.microsoft.com/office/powerpoint/2010/main" val="20969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7"/>
          <p:cNvSpPr txBox="1"/>
          <p:nvPr/>
        </p:nvSpPr>
        <p:spPr>
          <a:xfrm>
            <a:off x="389284" y="2110796"/>
            <a:ext cx="57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400" b="1" dirty="0"/>
              <a:t>Empleo minero directo promedio </a:t>
            </a:r>
          </a:p>
          <a:p>
            <a:pPr algn="ctr"/>
            <a:r>
              <a:rPr lang="es-PE" sz="1400" dirty="0"/>
              <a:t>(miles de trabajadores)</a:t>
            </a:r>
          </a:p>
        </p:txBody>
      </p:sp>
      <p:sp>
        <p:nvSpPr>
          <p:cNvPr id="12" name="4 Título"/>
          <p:cNvSpPr txBox="1">
            <a:spLocks/>
          </p:cNvSpPr>
          <p:nvPr/>
        </p:nvSpPr>
        <p:spPr bwMode="auto">
          <a:xfrm>
            <a:off x="463039" y="428044"/>
            <a:ext cx="1050543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ES" b="1" dirty="0" smtClean="0">
                <a:latin typeface="Calibri" pitchFamily="34" charset="0"/>
              </a:rPr>
              <a:t>Cerca</a:t>
            </a:r>
            <a:r>
              <a:rPr lang="es-PE" altLang="es-ES" b="1" dirty="0" smtClean="0">
                <a:latin typeface="Calibri" pitchFamily="34" charset="0"/>
              </a:rPr>
              <a:t> </a:t>
            </a:r>
            <a:r>
              <a:rPr lang="es-PE" altLang="es-ES" b="1" dirty="0">
                <a:latin typeface="Calibri" pitchFamily="34" charset="0"/>
              </a:rPr>
              <a:t>de 1,5 </a:t>
            </a:r>
            <a:r>
              <a:rPr lang="es-PE" altLang="es-ES" b="1" dirty="0" smtClean="0">
                <a:latin typeface="Calibri" pitchFamily="34" charset="0"/>
              </a:rPr>
              <a:t>mill</a:t>
            </a:r>
            <a:r>
              <a:rPr lang="es-PE" altLang="es-ES" b="1" dirty="0" smtClean="0">
                <a:latin typeface="Calibri" pitchFamily="34" charset="0"/>
              </a:rPr>
              <a:t>ones de </a:t>
            </a:r>
            <a:r>
              <a:rPr lang="es-PE" altLang="es-ES" b="1" dirty="0" smtClean="0">
                <a:latin typeface="Calibri" pitchFamily="34" charset="0"/>
              </a:rPr>
              <a:t>empleos </a:t>
            </a:r>
            <a:r>
              <a:rPr lang="es-PE" altLang="es-ES" b="1" dirty="0">
                <a:latin typeface="Calibri" pitchFamily="34" charset="0"/>
              </a:rPr>
              <a:t>directos e indirectos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754330" y="6162738"/>
            <a:ext cx="16565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900" dirty="0"/>
              <a:t>Fuente: MINEM, IPE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15690" t="37894" r="15823" b="42807"/>
          <a:stretch/>
        </p:blipFill>
        <p:spPr>
          <a:xfrm>
            <a:off x="6821043" y="5192039"/>
            <a:ext cx="4589859" cy="727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41" y="2692846"/>
            <a:ext cx="5728892" cy="2602747"/>
          </a:xfrm>
          <a:prstGeom prst="rect">
            <a:avLst/>
          </a:prstGeom>
        </p:spPr>
      </p:pic>
      <p:sp>
        <p:nvSpPr>
          <p:cNvPr id="19" name="1 Rectángulo"/>
          <p:cNvSpPr>
            <a:spLocks noChangeArrowheads="1"/>
          </p:cNvSpPr>
          <p:nvPr/>
        </p:nvSpPr>
        <p:spPr bwMode="auto">
          <a:xfrm>
            <a:off x="7344201" y="1746794"/>
            <a:ext cx="3694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PE" sz="1400" b="1" dirty="0">
                <a:latin typeface="Calibri" pitchFamily="34" charset="0"/>
                <a:ea typeface="ＭＳ Ｐゴシック" pitchFamily="34" charset="-128"/>
              </a:rPr>
              <a:t>Efecto de la minería </a:t>
            </a:r>
          </a:p>
          <a:p>
            <a:pPr algn="ctr" eaLnBrk="1" hangingPunct="1"/>
            <a:r>
              <a:rPr lang="es-ES" altLang="es-PE" sz="1400" b="1" dirty="0">
                <a:latin typeface="Calibri" pitchFamily="34" charset="0"/>
                <a:ea typeface="ＭＳ Ｐゴシック" pitchFamily="34" charset="-128"/>
              </a:rPr>
              <a:t>en la generación de empleo, 2012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51" y="2270014"/>
            <a:ext cx="5328813" cy="273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9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34812" y="5373216"/>
            <a:ext cx="2905005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653592" y="5104057"/>
            <a:ext cx="1460703" cy="61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2000" b="1" dirty="0">
                <a:solidFill>
                  <a:srgbClr val="000000"/>
                </a:solidFill>
                <a:latin typeface="Calibri" pitchFamily="34" charset="0"/>
              </a:rPr>
              <a:t>Proyectos por metal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9434945" y="6394756"/>
            <a:ext cx="2388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PE" altLang="es-PE" sz="900" dirty="0">
                <a:solidFill>
                  <a:srgbClr val="000000"/>
                </a:solidFill>
                <a:latin typeface="Calibri" pitchFamily="34" charset="0"/>
              </a:rPr>
              <a:t>Fuente: MINEM (Cartera de proyectos de construcción de mina, octubre 2018)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5060331" y="3973082"/>
            <a:ext cx="12648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3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48</a:t>
            </a:r>
            <a:endParaRPr lang="es-ES" sz="3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s-PE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PROYECTOS EN </a:t>
            </a:r>
          </a:p>
          <a:p>
            <a:pPr algn="ctr"/>
            <a:r>
              <a:rPr lang="es-PE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CARTERA</a:t>
            </a:r>
            <a:endParaRPr lang="es-ES" sz="13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098802" y="2678999"/>
            <a:ext cx="11890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17</a:t>
            </a:r>
          </a:p>
          <a:p>
            <a:pPr algn="ctr"/>
            <a:r>
              <a:rPr lang="es-PE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REGIONES </a:t>
            </a:r>
          </a:p>
          <a:p>
            <a:pPr algn="ctr"/>
            <a:r>
              <a:rPr lang="es-PE" sz="13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BENEFICIADAS</a:t>
            </a:r>
            <a:endParaRPr lang="es-ES" sz="13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34575" y="1349968"/>
            <a:ext cx="4867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PE" sz="2000" b="1" dirty="0">
                <a:latin typeface="Calibri" panose="020F0502020204030204" pitchFamily="34" charset="0"/>
              </a:rPr>
              <a:t>Cartera de proyectos: US$ 59.1 mil millones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24" y="1855353"/>
            <a:ext cx="4183766" cy="3064764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6650350" y="1162531"/>
            <a:ext cx="5322660" cy="5125030"/>
            <a:chOff x="6650350" y="1110576"/>
            <a:chExt cx="5322660" cy="512503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/>
            <a:srcRect l="14385" t="95121" r="75209" b="1561"/>
            <a:stretch/>
          </p:blipFill>
          <p:spPr>
            <a:xfrm>
              <a:off x="7190511" y="6078682"/>
              <a:ext cx="696189" cy="15692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5"/>
            <a:srcRect b="2787"/>
            <a:stretch/>
          </p:blipFill>
          <p:spPr>
            <a:xfrm>
              <a:off x="6650350" y="1110576"/>
              <a:ext cx="5322660" cy="4938691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603" y="4852544"/>
            <a:ext cx="3008728" cy="1491349"/>
          </a:xfrm>
          <a:prstGeom prst="rect">
            <a:avLst/>
          </a:prstGeom>
        </p:spPr>
      </p:pic>
      <p:sp>
        <p:nvSpPr>
          <p:cNvPr id="18" name="4 Título"/>
          <p:cNvSpPr txBox="1">
            <a:spLocks/>
          </p:cNvSpPr>
          <p:nvPr/>
        </p:nvSpPr>
        <p:spPr bwMode="auto">
          <a:xfrm>
            <a:off x="463039" y="397266"/>
            <a:ext cx="8602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ES" sz="3600" b="1" dirty="0">
                <a:latin typeface="Calibri" pitchFamily="34" charset="0"/>
              </a:rPr>
              <a:t>La gran promesa de la minería peruana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05" y="6393570"/>
            <a:ext cx="2426245" cy="3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7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 bwMode="auto">
          <a:xfrm>
            <a:off x="463040" y="428044"/>
            <a:ext cx="6334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ES" b="1" dirty="0">
                <a:latin typeface="Calibri" pitchFamily="34" charset="0"/>
              </a:rPr>
              <a:t>Enorme potencial por desarrollar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34575" y="1176346"/>
            <a:ext cx="3994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PE" sz="2000" b="1" dirty="0" smtClean="0">
                <a:latin typeface="Calibri" panose="020F0502020204030204" pitchFamily="34" charset="0"/>
              </a:rPr>
              <a:t>Impacto de la cartera </a:t>
            </a:r>
            <a:r>
              <a:rPr lang="es-PE" sz="2000" b="1" dirty="0">
                <a:latin typeface="Calibri" panose="020F0502020204030204" pitchFamily="34" charset="0"/>
              </a:rPr>
              <a:t>de </a:t>
            </a:r>
            <a:r>
              <a:rPr lang="es-PE" sz="2000" b="1" dirty="0" smtClean="0">
                <a:latin typeface="Calibri" panose="020F0502020204030204" pitchFamily="34" charset="0"/>
              </a:rPr>
              <a:t>proyectos</a:t>
            </a:r>
            <a:endParaRPr lang="es-PE" sz="2000" b="1" dirty="0">
              <a:latin typeface="Calibri" panose="020F0502020204030204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3041" y="5965032"/>
            <a:ext cx="75350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PE" altLang="es-PE" sz="900" dirty="0" smtClean="0">
                <a:solidFill>
                  <a:srgbClr val="000000"/>
                </a:solidFill>
                <a:latin typeface="Calibri" pitchFamily="34" charset="0"/>
              </a:rPr>
              <a:t>*Calculado sobre la base de estimaciones del IPE acerca del impacto de la actividad minera en la generación de empleo e impuestos en el Perú. </a:t>
            </a:r>
          </a:p>
          <a:p>
            <a:pPr>
              <a:spcBef>
                <a:spcPct val="0"/>
              </a:spcBef>
              <a:buNone/>
            </a:pPr>
            <a:r>
              <a:rPr lang="es-PE" altLang="es-PE" sz="900" dirty="0" smtClean="0">
                <a:solidFill>
                  <a:srgbClr val="000000"/>
                </a:solidFill>
                <a:latin typeface="Calibri" pitchFamily="34" charset="0"/>
              </a:rPr>
              <a:t>El estimado de impuestos solo considera impuesto </a:t>
            </a:r>
            <a:r>
              <a:rPr lang="es-PE" altLang="es-PE" sz="900" dirty="0">
                <a:solidFill>
                  <a:srgbClr val="000000"/>
                </a:solidFill>
                <a:latin typeface="Calibri" pitchFamily="34" charset="0"/>
              </a:rPr>
              <a:t>a la renta, contribuciones sociales, regalías e impuestos </a:t>
            </a:r>
            <a:r>
              <a:rPr lang="es-PE" altLang="es-PE" sz="900" dirty="0" smtClean="0">
                <a:solidFill>
                  <a:srgbClr val="000000"/>
                </a:solidFill>
                <a:latin typeface="Calibri" pitchFamily="34" charset="0"/>
              </a:rPr>
              <a:t>especiales pagados por el sector minero.</a:t>
            </a:r>
          </a:p>
          <a:p>
            <a:pPr>
              <a:spcBef>
                <a:spcPct val="0"/>
              </a:spcBef>
              <a:buNone/>
            </a:pPr>
            <a:r>
              <a:rPr lang="es-PE" altLang="es-PE" sz="900" dirty="0" smtClean="0">
                <a:solidFill>
                  <a:srgbClr val="000000"/>
                </a:solidFill>
                <a:latin typeface="Calibri" pitchFamily="34" charset="0"/>
              </a:rPr>
              <a:t>Fuente: MINEM, IPE, LME, BCRP, MEF, SUNAT</a:t>
            </a:r>
            <a:endParaRPr lang="es-PE" altLang="es-PE" sz="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28404" y="2008747"/>
            <a:ext cx="7714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De concretarse los proyectos de cobre en cartera, </a:t>
            </a:r>
            <a:r>
              <a:rPr lang="es-PE" dirty="0" smtClean="0"/>
              <a:t>podríamos contar con:</a:t>
            </a:r>
            <a:endParaRPr lang="es-PE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b="55163"/>
          <a:stretch/>
        </p:blipFill>
        <p:spPr>
          <a:xfrm>
            <a:off x="342517" y="3004877"/>
            <a:ext cx="5394640" cy="203364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t="48785"/>
          <a:stretch/>
        </p:blipFill>
        <p:spPr>
          <a:xfrm>
            <a:off x="6477506" y="2897234"/>
            <a:ext cx="5394640" cy="23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0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</TotalTime>
  <Words>1745</Words>
  <Application>Microsoft Macintosh PowerPoint</Application>
  <PresentationFormat>Personalizado</PresentationFormat>
  <Paragraphs>230</Paragraphs>
  <Slides>20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Perú, país minero</vt:lpstr>
      <vt:lpstr> Empresas han invertido más de S/ 4 mil millones  en proyectos sociales en los últimos 10 años reportados.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Mendoza</dc:creator>
  <cp:lastModifiedBy>Pablo de la Flor</cp:lastModifiedBy>
  <cp:revision>1120</cp:revision>
  <cp:lastPrinted>2018-10-02T17:49:41Z</cp:lastPrinted>
  <dcterms:created xsi:type="dcterms:W3CDTF">2018-09-18T21:19:39Z</dcterms:created>
  <dcterms:modified xsi:type="dcterms:W3CDTF">2019-02-21T12:40:39Z</dcterms:modified>
</cp:coreProperties>
</file>